
<file path=[Content_Types].xml><?xml version="1.0" encoding="utf-8"?>
<Types xmlns="http://schemas.openxmlformats.org/package/2006/content-types">
  <Default Extension="bmp" ContentType="image/bmp"/>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58"/>
  </p:notesMasterIdLst>
  <p:sldIdLst>
    <p:sldId id="256" r:id="rId2"/>
    <p:sldId id="257" r:id="rId3"/>
    <p:sldId id="258" r:id="rId4"/>
    <p:sldId id="292" r:id="rId5"/>
    <p:sldId id="295" r:id="rId6"/>
    <p:sldId id="297" r:id="rId7"/>
    <p:sldId id="296" r:id="rId8"/>
    <p:sldId id="298" r:id="rId9"/>
    <p:sldId id="299" r:id="rId10"/>
    <p:sldId id="300" r:id="rId11"/>
    <p:sldId id="301" r:id="rId12"/>
    <p:sldId id="302" r:id="rId13"/>
    <p:sldId id="303" r:id="rId14"/>
    <p:sldId id="304" r:id="rId15"/>
    <p:sldId id="305" r:id="rId16"/>
    <p:sldId id="306" r:id="rId17"/>
    <p:sldId id="307" r:id="rId18"/>
    <p:sldId id="308" r:id="rId19"/>
    <p:sldId id="310" r:id="rId20"/>
    <p:sldId id="311" r:id="rId21"/>
    <p:sldId id="312" r:id="rId22"/>
    <p:sldId id="313" r:id="rId23"/>
    <p:sldId id="314" r:id="rId24"/>
    <p:sldId id="316" r:id="rId25"/>
    <p:sldId id="315" r:id="rId26"/>
    <p:sldId id="317" r:id="rId27"/>
    <p:sldId id="318" r:id="rId28"/>
    <p:sldId id="319" r:id="rId29"/>
    <p:sldId id="320" r:id="rId30"/>
    <p:sldId id="321" r:id="rId31"/>
    <p:sldId id="263" r:id="rId32"/>
    <p:sldId id="309" r:id="rId33"/>
    <p:sldId id="260" r:id="rId34"/>
    <p:sldId id="264" r:id="rId35"/>
    <p:sldId id="286" r:id="rId36"/>
    <p:sldId id="291" r:id="rId37"/>
    <p:sldId id="265" r:id="rId38"/>
    <p:sldId id="288" r:id="rId39"/>
    <p:sldId id="287" r:id="rId40"/>
    <p:sldId id="266" r:id="rId41"/>
    <p:sldId id="267" r:id="rId42"/>
    <p:sldId id="268" r:id="rId43"/>
    <p:sldId id="269" r:id="rId44"/>
    <p:sldId id="270" r:id="rId45"/>
    <p:sldId id="271" r:id="rId46"/>
    <p:sldId id="272" r:id="rId47"/>
    <p:sldId id="273" r:id="rId48"/>
    <p:sldId id="275" r:id="rId49"/>
    <p:sldId id="277" r:id="rId50"/>
    <p:sldId id="278" r:id="rId51"/>
    <p:sldId id="279" r:id="rId52"/>
    <p:sldId id="280" r:id="rId53"/>
    <p:sldId id="282" r:id="rId54"/>
    <p:sldId id="261" r:id="rId55"/>
    <p:sldId id="289" r:id="rId56"/>
    <p:sldId id="29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1309" autoAdjust="0"/>
  </p:normalViewPr>
  <p:slideViewPr>
    <p:cSldViewPr snapToGrid="0">
      <p:cViewPr varScale="1">
        <p:scale>
          <a:sx n="67" d="100"/>
          <a:sy n="67"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FD458-1D7D-41D8-8FB8-994231F3DED4}" type="datetimeFigureOut">
              <a:rPr lang="en-US" smtClean="0"/>
              <a:t>3/31/2020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AA3EC-8CBF-4A86-91D8-B11C817C0FAD}" type="slidenum">
              <a:rPr lang="en-US" smtClean="0"/>
              <a:t>‹#›</a:t>
            </a:fld>
            <a:endParaRPr lang="en-US"/>
          </a:p>
        </p:txBody>
      </p:sp>
    </p:spTree>
    <p:extLst>
      <p:ext uri="{BB962C8B-B14F-4D97-AF65-F5344CB8AC3E}">
        <p14:creationId xmlns:p14="http://schemas.microsoft.com/office/powerpoint/2010/main" val="1177257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Ban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Tesseract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màu</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xám</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Tesseract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1: </a:t>
            </a:r>
            <a:r>
              <a:rPr lang="en-US" sz="1200" i="1" kern="1200" dirty="0" err="1" smtClean="0">
                <a:solidFill>
                  <a:schemeClr val="tx1"/>
                </a:solidFill>
                <a:effectLst/>
                <a:latin typeface="+mn-lt"/>
                <a:ea typeface="+mn-ea"/>
                <a:cs typeface="+mn-cs"/>
              </a:rPr>
              <a:t>Phân</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ngưỡng</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thích</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Tesseract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Otsu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Otsu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mục</a:t>
            </a:r>
            <a:r>
              <a:rPr lang="en-US" sz="1200" kern="1200" dirty="0" smtClean="0">
                <a:solidFill>
                  <a:schemeClr val="tx1"/>
                </a:solidFill>
                <a:effectLst/>
                <a:latin typeface="+mn-lt"/>
                <a:ea typeface="+mn-ea"/>
                <a:cs typeface="+mn-cs"/>
              </a:rPr>
              <a:t> 3.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giác</a:t>
            </a:r>
            <a:r>
              <a:rPr lang="en-US" sz="1200" kern="1200" dirty="0" smtClean="0">
                <a:solidFill>
                  <a:schemeClr val="tx1"/>
                </a:solidFill>
                <a:effectLst/>
                <a:latin typeface="+mn-lt"/>
                <a:ea typeface="+mn-ea"/>
                <a:cs typeface="+mn-cs"/>
              </a:rPr>
              <a:t>. Tesseract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Otsu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chia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ban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6FAA3EC-8CBF-4A86-91D8-B11C817C0FAD}" type="slidenum">
              <a:rPr lang="en-US" smtClean="0"/>
              <a:t>5</a:t>
            </a:fld>
            <a:endParaRPr lang="en-US"/>
          </a:p>
        </p:txBody>
      </p:sp>
    </p:spTree>
    <p:extLst>
      <p:ext uri="{BB962C8B-B14F-4D97-AF65-F5344CB8AC3E}">
        <p14:creationId xmlns:p14="http://schemas.microsoft.com/office/powerpoint/2010/main" val="298034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14</a:t>
            </a:fld>
            <a:endParaRPr lang="en-US"/>
          </a:p>
        </p:txBody>
      </p:sp>
    </p:spTree>
    <p:extLst>
      <p:ext uri="{BB962C8B-B14F-4D97-AF65-F5344CB8AC3E}">
        <p14:creationId xmlns:p14="http://schemas.microsoft.com/office/powerpoint/2010/main" val="240752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15</a:t>
            </a:fld>
            <a:endParaRPr lang="en-US"/>
          </a:p>
        </p:txBody>
      </p:sp>
    </p:spTree>
    <p:extLst>
      <p:ext uri="{BB962C8B-B14F-4D97-AF65-F5344CB8AC3E}">
        <p14:creationId xmlns:p14="http://schemas.microsoft.com/office/powerpoint/2010/main" val="3831759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16</a:t>
            </a:fld>
            <a:endParaRPr lang="en-US"/>
          </a:p>
        </p:txBody>
      </p:sp>
    </p:spTree>
    <p:extLst>
      <p:ext uri="{BB962C8B-B14F-4D97-AF65-F5344CB8AC3E}">
        <p14:creationId xmlns:p14="http://schemas.microsoft.com/office/powerpoint/2010/main" val="4139381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17</a:t>
            </a:fld>
            <a:endParaRPr lang="en-US"/>
          </a:p>
        </p:txBody>
      </p:sp>
    </p:spTree>
    <p:extLst>
      <p:ext uri="{BB962C8B-B14F-4D97-AF65-F5344CB8AC3E}">
        <p14:creationId xmlns:p14="http://schemas.microsoft.com/office/powerpoint/2010/main" val="186969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18</a:t>
            </a:fld>
            <a:endParaRPr lang="en-US"/>
          </a:p>
        </p:txBody>
      </p:sp>
    </p:spTree>
    <p:extLst>
      <p:ext uri="{BB962C8B-B14F-4D97-AF65-F5344CB8AC3E}">
        <p14:creationId xmlns:p14="http://schemas.microsoft.com/office/powerpoint/2010/main" val="2537285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19</a:t>
            </a:fld>
            <a:endParaRPr lang="en-US"/>
          </a:p>
        </p:txBody>
      </p:sp>
    </p:spTree>
    <p:extLst>
      <p:ext uri="{BB962C8B-B14F-4D97-AF65-F5344CB8AC3E}">
        <p14:creationId xmlns:p14="http://schemas.microsoft.com/office/powerpoint/2010/main" val="3681341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20</a:t>
            </a:fld>
            <a:endParaRPr lang="en-US"/>
          </a:p>
        </p:txBody>
      </p:sp>
    </p:spTree>
    <p:extLst>
      <p:ext uri="{BB962C8B-B14F-4D97-AF65-F5344CB8AC3E}">
        <p14:creationId xmlns:p14="http://schemas.microsoft.com/office/powerpoint/2010/main" val="3149746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21</a:t>
            </a:fld>
            <a:endParaRPr lang="en-US"/>
          </a:p>
        </p:txBody>
      </p:sp>
    </p:spTree>
    <p:extLst>
      <p:ext uri="{BB962C8B-B14F-4D97-AF65-F5344CB8AC3E}">
        <p14:creationId xmlns:p14="http://schemas.microsoft.com/office/powerpoint/2010/main" val="91639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22</a:t>
            </a:fld>
            <a:endParaRPr lang="en-US"/>
          </a:p>
        </p:txBody>
      </p:sp>
    </p:spTree>
    <p:extLst>
      <p:ext uri="{BB962C8B-B14F-4D97-AF65-F5344CB8AC3E}">
        <p14:creationId xmlns:p14="http://schemas.microsoft.com/office/powerpoint/2010/main" val="4265866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23</a:t>
            </a:fld>
            <a:endParaRPr lang="en-US"/>
          </a:p>
        </p:txBody>
      </p:sp>
    </p:spTree>
    <p:extLst>
      <p:ext uri="{BB962C8B-B14F-4D97-AF65-F5344CB8AC3E}">
        <p14:creationId xmlns:p14="http://schemas.microsoft.com/office/powerpoint/2010/main" val="1838757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smtClean="0">
                <a:solidFill>
                  <a:schemeClr val="tx1"/>
                </a:solidFill>
                <a:effectLst/>
                <a:latin typeface="+mn-lt"/>
                <a:ea typeface="+mn-ea"/>
                <a:cs typeface="+mn-cs"/>
              </a:rPr>
              <a:t>Bước 2: Quá trình phân tích bố cục trang sẽ chia tách các thành phần là văn bản và không là văn bản, cũng như chia các các văn bản nhiều cột thành các cột riêng. Quá trình này thực hiện đữa trên ý tưởng phát hiện tác tab-stops (điểm dừng của tab) trong một ảnh văn bản. Bước này thực hiện theo 4 bước:</a:t>
            </a:r>
          </a:p>
          <a:p>
            <a:pPr marL="228600" indent="-228600">
              <a:buAutoNum type="arabicPeriod"/>
            </a:pPr>
            <a:r>
              <a:rPr lang="vi-VN" sz="1200" kern="1200" dirty="0" smtClean="0">
                <a:solidFill>
                  <a:schemeClr val="tx1"/>
                </a:solidFill>
                <a:effectLst/>
                <a:latin typeface="+mn-lt"/>
                <a:ea typeface="+mn-ea"/>
                <a:cs typeface="+mn-cs"/>
              </a:rPr>
              <a:t>Quá trình xử lý hình thái từ Leptonica phát hiện các đường thẳng đứng và hình ảnh. Các yếu tố này được xóa khỏi hình ảnh đầu vào trước khi chuyển hình ảnh được làm sạch sang phân tích thành phần được kết nối.</a:t>
            </a:r>
            <a:endParaRPr lang="en-US" sz="120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tab-stop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rìa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dừng</a:t>
            </a:r>
            <a:r>
              <a:rPr lang="en-US" sz="1200" kern="1200" dirty="0" smtClean="0">
                <a:solidFill>
                  <a:schemeClr val="tx1"/>
                </a:solidFill>
                <a:effectLst/>
                <a:latin typeface="+mn-lt"/>
                <a:ea typeface="+mn-ea"/>
                <a:cs typeface="+mn-cs"/>
              </a:rPr>
              <a:t> tab.</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err="1" smtClean="0">
                <a:solidFill>
                  <a:schemeClr val="tx1"/>
                </a:solidFill>
                <a:effectLst/>
                <a:latin typeface="+mn-lt"/>
                <a:ea typeface="+mn-ea"/>
                <a:cs typeface="+mn-cs"/>
              </a:rPr>
              <a:t>Quét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trái</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cột</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vượt</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tab-stops.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chia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giờ</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tắc</a:t>
            </a:r>
            <a:r>
              <a:rPr lang="en-US" sz="1200" kern="1200" dirty="0" smtClean="0">
                <a:solidFill>
                  <a:schemeClr val="tx1"/>
                </a:solidFill>
                <a:effectLst/>
                <a:latin typeface="+mn-lt"/>
                <a:ea typeface="+mn-ea"/>
                <a:cs typeface="+mn-cs"/>
              </a:rPr>
              <a:t> heuristic.</a:t>
            </a:r>
          </a:p>
          <a:p>
            <a:pPr marL="228600" indent="-228600">
              <a:buAutoNum type="arabicPeriod"/>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6</a:t>
            </a:fld>
            <a:endParaRPr lang="en-US"/>
          </a:p>
        </p:txBody>
      </p:sp>
    </p:spTree>
    <p:extLst>
      <p:ext uri="{BB962C8B-B14F-4D97-AF65-F5344CB8AC3E}">
        <p14:creationId xmlns:p14="http://schemas.microsoft.com/office/powerpoint/2010/main" val="1247200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Ở </a:t>
            </a:r>
            <a:r>
              <a:rPr lang="en-US" sz="1200" kern="1200" dirty="0" err="1" smtClean="0">
                <a:solidFill>
                  <a:schemeClr val="tx1"/>
                </a:solidFill>
                <a:effectLst/>
                <a:latin typeface="+mn-lt"/>
                <a:ea typeface="+mn-ea"/>
                <a:cs typeface="+mn-cs"/>
              </a:rPr>
              <a:t>sơ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véc-tơ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nút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nút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diễn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véc-tơ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ô </a:t>
            </a:r>
            <a:r>
              <a:rPr lang="en-US" sz="1200" kern="1200" dirty="0" err="1" smtClean="0">
                <a:solidFill>
                  <a:schemeClr val="tx1"/>
                </a:solidFill>
                <a:effectLst/>
                <a:latin typeface="+mn-lt"/>
                <a:ea typeface="+mn-ea"/>
                <a:cs typeface="+mn-cs"/>
              </a:rPr>
              <a:t>màu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nơ-ron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nội</a:t>
            </a:r>
            <a:r>
              <a:rPr lang="en-US" sz="1200" kern="1200" dirty="0" smtClean="0">
                <a:solidFill>
                  <a:schemeClr val="tx1"/>
                </a:solidFill>
                <a:effectLst/>
                <a:latin typeface="+mn-lt"/>
                <a:ea typeface="+mn-ea"/>
                <a:cs typeface="+mn-cs"/>
              </a:rPr>
              <a:t> dung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a:t>
            </a:r>
          </a:p>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24</a:t>
            </a:fld>
            <a:endParaRPr lang="en-US"/>
          </a:p>
        </p:txBody>
      </p:sp>
    </p:spTree>
    <p:extLst>
      <p:ext uri="{BB962C8B-B14F-4D97-AF65-F5344CB8AC3E}">
        <p14:creationId xmlns:p14="http://schemas.microsoft.com/office/powerpoint/2010/main" val="1509791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25</a:t>
            </a:fld>
            <a:endParaRPr lang="en-US"/>
          </a:p>
        </p:txBody>
      </p:sp>
    </p:spTree>
    <p:extLst>
      <p:ext uri="{BB962C8B-B14F-4D97-AF65-F5344CB8AC3E}">
        <p14:creationId xmlns:p14="http://schemas.microsoft.com/office/powerpoint/2010/main" val="4023697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26</a:t>
            </a:fld>
            <a:endParaRPr lang="en-US"/>
          </a:p>
        </p:txBody>
      </p:sp>
    </p:spTree>
    <p:extLst>
      <p:ext uri="{BB962C8B-B14F-4D97-AF65-F5344CB8AC3E}">
        <p14:creationId xmlns:p14="http://schemas.microsoft.com/office/powerpoint/2010/main" val="1340356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ea typeface="Calibri" panose="020F0502020204030204" pitchFamily="34" charset="0"/>
              </a:rPr>
              <a:t> Quay </a:t>
            </a:r>
            <a:r>
              <a:rPr lang="en-US" dirty="0" err="1" smtClean="0">
                <a:latin typeface="Times New Roman" panose="02020603050405020304" pitchFamily="18" charset="0"/>
                <a:ea typeface="Calibri" panose="020F0502020204030204" pitchFamily="34" charset="0"/>
              </a:rPr>
              <a:t>trở</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lại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ví</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dụ</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ngôn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ngữ</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dự</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đoán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từ</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tiếp</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theo</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dựa</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trên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tất</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cả</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từ</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trước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đó</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những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bài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toán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như</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vậy</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thì</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trạng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thái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tế</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bào</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có</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thể</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sẽ</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mang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thông</a:t>
            </a:r>
            <a:r>
              <a:rPr lang="en-US" dirty="0" smtClean="0">
                <a:latin typeface="Times New Roman" panose="02020603050405020304" pitchFamily="18" charset="0"/>
                <a:ea typeface="Calibri" panose="020F0502020204030204" pitchFamily="34" charset="0"/>
              </a:rPr>
              <a:t> tin </a:t>
            </a:r>
            <a:r>
              <a:rPr lang="en-US" dirty="0" err="1" smtClean="0">
                <a:latin typeface="Times New Roman" panose="02020603050405020304" pitchFamily="18" charset="0"/>
                <a:ea typeface="Calibri" panose="020F0502020204030204" pitchFamily="34" charset="0"/>
              </a:rPr>
              <a:t>về</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giới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tính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của</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một</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nhân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vật</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nào</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đó</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giúp</a:t>
            </a:r>
            <a:r>
              <a:rPr lang="en-US" dirty="0" smtClean="0">
                <a:latin typeface="Times New Roman" panose="02020603050405020304" pitchFamily="18" charset="0"/>
                <a:ea typeface="Calibri" panose="020F0502020204030204" pitchFamily="34" charset="0"/>
              </a:rPr>
              <a:t> ta </a:t>
            </a:r>
            <a:r>
              <a:rPr lang="en-US" dirty="0" err="1" smtClean="0">
                <a:latin typeface="Times New Roman" panose="02020603050405020304" pitchFamily="18" charset="0"/>
                <a:ea typeface="Calibri" panose="020F0502020204030204" pitchFamily="34" charset="0"/>
              </a:rPr>
              <a:t>sử</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dụng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được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đại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từ</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nhân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xưng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chuẩn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xác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Tuy</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nhiên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khi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đề</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cập</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một</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người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khác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thì</a:t>
            </a:r>
            <a:r>
              <a:rPr lang="en-US" dirty="0" smtClean="0">
                <a:latin typeface="Times New Roman" panose="02020603050405020304" pitchFamily="18" charset="0"/>
                <a:ea typeface="Calibri" panose="020F0502020204030204" pitchFamily="34" charset="0"/>
              </a:rPr>
              <a:t> ta </a:t>
            </a:r>
            <a:r>
              <a:rPr lang="en-US" dirty="0" err="1" smtClean="0">
                <a:latin typeface="Times New Roman" panose="02020603050405020304" pitchFamily="18" charset="0"/>
                <a:ea typeface="Calibri" panose="020F0502020204030204" pitchFamily="34" charset="0"/>
              </a:rPr>
              <a:t>sẽ</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không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muốn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nhớ</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giới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tính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của</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nhân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vật</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nữa</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vì</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nó</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không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còn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dụng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gì</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chủ</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thế</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mới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này</a:t>
            </a:r>
            <a:r>
              <a:rPr lang="en-US" dirty="0" smtClean="0">
                <a:latin typeface="Times New Roman" panose="02020603050405020304" pitchFamily="18" charset="0"/>
                <a:ea typeface="Calibri" panose="020F0502020204030204" pitchFamily="34" charset="0"/>
              </a:rPr>
              <a:t>.</a:t>
            </a:r>
          </a:p>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27</a:t>
            </a:fld>
            <a:endParaRPr lang="en-US"/>
          </a:p>
        </p:txBody>
      </p:sp>
    </p:spTree>
    <p:extLst>
      <p:ext uri="{BB962C8B-B14F-4D97-AF65-F5344CB8AC3E}">
        <p14:creationId xmlns:p14="http://schemas.microsoft.com/office/powerpoint/2010/main" val="1855140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Chẳng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ta, ta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muốn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a:t>
            </a:r>
          </a:p>
          <a:p>
            <a:pPr marL="0" indent="0">
              <a:buNone/>
            </a:pPr>
            <a:endParaRPr lang="en-US" sz="1200" kern="1200" dirty="0" smtClean="0">
              <a:solidFill>
                <a:schemeClr val="tx1"/>
              </a:solidFill>
              <a:effectLst/>
              <a:latin typeface="+mn-lt"/>
              <a:ea typeface="+mn-ea"/>
              <a:cs typeface="+mn-cs"/>
            </a:endParaRPr>
          </a:p>
          <a:p>
            <a:pPr marL="0" indent="0">
              <a:buNone/>
            </a:pP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a:t>
            </a:r>
            <a:r>
              <a:rPr lang="en-US" sz="1200" kern="1200" dirty="0" smtClean="0">
                <a:solidFill>
                  <a:schemeClr val="tx1"/>
                </a:solidFill>
                <a:effectLst/>
                <a:latin typeface="+mn-lt"/>
                <a:ea typeface="+mn-ea"/>
                <a:cs typeface="+mn-cs"/>
              </a:rPr>
              <a:t> C</a:t>
            </a:r>
            <a:r>
              <a:rPr lang="en-US" sz="1200" kern="1200" baseline="-25000" dirty="0" smtClean="0">
                <a:solidFill>
                  <a:schemeClr val="tx1"/>
                </a:solidFill>
                <a:effectLst/>
                <a:latin typeface="+mn-lt"/>
                <a:ea typeface="+mn-ea"/>
                <a:cs typeface="+mn-cs"/>
              </a:rPr>
              <a:t>t−1​</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C</a:t>
            </a:r>
            <a:r>
              <a:rPr lang="en-US" sz="1200" kern="1200" baseline="-250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giờ</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28</a:t>
            </a:fld>
            <a:endParaRPr lang="en-US"/>
          </a:p>
        </p:txBody>
      </p:sp>
    </p:spTree>
    <p:extLst>
      <p:ext uri="{BB962C8B-B14F-4D97-AF65-F5344CB8AC3E}">
        <p14:creationId xmlns:p14="http://schemas.microsoft.com/office/powerpoint/2010/main" val="1432773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latin typeface="Times New Roman" panose="02020603050405020304" pitchFamily="18" charset="0"/>
                <a:ea typeface="Calibri" panose="020F0502020204030204" pitchFamily="34" charset="0"/>
              </a:rPr>
              <a:t>Với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bài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toàn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ngôn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ngữ</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chính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là</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việc</a:t>
            </a:r>
            <a:r>
              <a:rPr lang="en-US" dirty="0" smtClean="0">
                <a:latin typeface="Times New Roman" panose="02020603050405020304" pitchFamily="18" charset="0"/>
                <a:ea typeface="Calibri" panose="020F0502020204030204" pitchFamily="34" charset="0"/>
              </a:rPr>
              <a:t> ta </a:t>
            </a:r>
            <a:r>
              <a:rPr lang="en-US" dirty="0" err="1" smtClean="0">
                <a:latin typeface="Times New Roman" panose="02020603050405020304" pitchFamily="18" charset="0"/>
                <a:ea typeface="Calibri" panose="020F0502020204030204" pitchFamily="34" charset="0"/>
              </a:rPr>
              <a:t>bỏ</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thông</a:t>
            </a:r>
            <a:r>
              <a:rPr lang="en-US" dirty="0" smtClean="0">
                <a:latin typeface="Times New Roman" panose="02020603050405020304" pitchFamily="18" charset="0"/>
                <a:ea typeface="Calibri" panose="020F0502020204030204" pitchFamily="34" charset="0"/>
              </a:rPr>
              <a:t> tin </a:t>
            </a:r>
            <a:r>
              <a:rPr lang="en-US" dirty="0" err="1" smtClean="0">
                <a:latin typeface="Times New Roman" panose="02020603050405020304" pitchFamily="18" charset="0"/>
                <a:ea typeface="Calibri" panose="020F0502020204030204" pitchFamily="34" charset="0"/>
              </a:rPr>
              <a:t>về</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giới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tính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của</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nhân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vật</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cũ</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và</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thêm</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thông</a:t>
            </a:r>
            <a:r>
              <a:rPr lang="en-US" dirty="0" smtClean="0">
                <a:latin typeface="Times New Roman" panose="02020603050405020304" pitchFamily="18" charset="0"/>
                <a:ea typeface="Calibri" panose="020F0502020204030204" pitchFamily="34" charset="0"/>
              </a:rPr>
              <a:t> tin </a:t>
            </a:r>
            <a:r>
              <a:rPr lang="en-US" dirty="0" err="1" smtClean="0">
                <a:latin typeface="Times New Roman" panose="02020603050405020304" pitchFamily="18" charset="0"/>
                <a:ea typeface="Calibri" panose="020F0502020204030204" pitchFamily="34" charset="0"/>
              </a:rPr>
              <a:t>về</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giới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tính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của</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nhân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vật</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mới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như</a:t>
            </a:r>
            <a:r>
              <a:rPr lang="en-US" dirty="0" smtClean="0">
                <a:latin typeface="Times New Roman" panose="02020603050405020304" pitchFamily="18" charset="0"/>
                <a:ea typeface="Calibri" panose="020F0502020204030204" pitchFamily="34" charset="0"/>
              </a:rPr>
              <a:t> ta </a:t>
            </a:r>
            <a:r>
              <a:rPr lang="en-US" dirty="0" err="1" smtClean="0">
                <a:latin typeface="Times New Roman" panose="02020603050405020304" pitchFamily="18" charset="0"/>
                <a:ea typeface="Calibri" panose="020F0502020204030204" pitchFamily="34" charset="0"/>
              </a:rPr>
              <a:t>đã</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quyết</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định</a:t>
            </a:r>
            <a:r>
              <a:rPr lang="en-US" dirty="0" smtClean="0">
                <a:latin typeface="Times New Roman" panose="02020603050405020304" pitchFamily="18" charset="0"/>
                <a:ea typeface="Calibri" panose="020F0502020204030204" pitchFamily="34" charset="0"/>
              </a:rPr>
              <a:t> ở </a:t>
            </a:r>
            <a:r>
              <a:rPr lang="en-US" dirty="0" err="1" smtClean="0">
                <a:latin typeface="Times New Roman" panose="02020603050405020304" pitchFamily="18" charset="0"/>
                <a:ea typeface="Calibri" panose="020F0502020204030204" pitchFamily="34" charset="0"/>
              </a:rPr>
              <a:t>các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bước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trước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đó</a:t>
            </a:r>
            <a:r>
              <a:rPr lang="en-US" dirty="0" smtClean="0">
                <a:latin typeface="Times New Roman" panose="02020603050405020304" pitchFamily="18" charset="0"/>
                <a:ea typeface="Calibri" panose="020F0502020204030204" pitchFamily="34" charset="0"/>
              </a:rPr>
              <a:t>.</a:t>
            </a:r>
          </a:p>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29</a:t>
            </a:fld>
            <a:endParaRPr lang="en-US"/>
          </a:p>
        </p:txBody>
      </p:sp>
    </p:spTree>
    <p:extLst>
      <p:ext uri="{BB962C8B-B14F-4D97-AF65-F5344CB8AC3E}">
        <p14:creationId xmlns:p14="http://schemas.microsoft.com/office/powerpoint/2010/main" val="3392637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a:t>
            </a:r>
          </a:p>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30</a:t>
            </a:fld>
            <a:endParaRPr lang="en-US"/>
          </a:p>
        </p:txBody>
      </p:sp>
    </p:spTree>
    <p:extLst>
      <p:ext uri="{BB962C8B-B14F-4D97-AF65-F5344CB8AC3E}">
        <p14:creationId xmlns:p14="http://schemas.microsoft.com/office/powerpoint/2010/main" val="2409814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trainning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Sử dụng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model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để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cước</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phần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khỏi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gốc</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Kết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Phần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cước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6FAA3EC-8CBF-4A86-91D8-B11C817C0FAD}" type="slidenum">
              <a:rPr lang="en-US" smtClean="0"/>
              <a:t>40</a:t>
            </a:fld>
            <a:endParaRPr lang="en-US"/>
          </a:p>
        </p:txBody>
      </p:sp>
    </p:spTree>
    <p:extLst>
      <p:ext uri="{BB962C8B-B14F-4D97-AF65-F5344CB8AC3E}">
        <p14:creationId xmlns:p14="http://schemas.microsoft.com/office/powerpoint/2010/main" val="2060279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1: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Tensorflow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trainning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Sử dụng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model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để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cước</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phần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khỏi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gốc</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Kết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Phần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cước</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6FAA3EC-8CBF-4A86-91D8-B11C817C0FAD}" type="slidenum">
              <a:rPr lang="en-US" smtClean="0"/>
              <a:t>41</a:t>
            </a:fld>
            <a:endParaRPr lang="en-US"/>
          </a:p>
        </p:txBody>
      </p:sp>
    </p:spTree>
    <p:extLst>
      <p:ext uri="{BB962C8B-B14F-4D97-AF65-F5344CB8AC3E}">
        <p14:creationId xmlns:p14="http://schemas.microsoft.com/office/powerpoint/2010/main" val="1196310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smtClean="0"/>
              <a:t>Bước</a:t>
            </a:r>
            <a:r>
              <a:rPr lang="en-US" dirty="0" smtClean="0"/>
              <a:t> 2: </a:t>
            </a:r>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thô</a:t>
            </a:r>
            <a:endParaRPr lang="en-US" dirty="0" smtClean="0"/>
          </a:p>
          <a:p>
            <a:pPr marL="0" indent="0">
              <a:buNone/>
            </a:pPr>
            <a:r>
              <a:rPr lang="en-US" dirty="0" smtClean="0"/>
              <a:t>- </a:t>
            </a:r>
            <a:r>
              <a:rPr lang="en-US" dirty="0" err="1" smtClean="0"/>
              <a:t>Xóa</a:t>
            </a:r>
            <a:r>
              <a:rPr lang="en-US" dirty="0" smtClean="0"/>
              <a:t> </a:t>
            </a:r>
            <a:r>
              <a:rPr lang="en-US" dirty="0" err="1" smtClean="0"/>
              <a:t>chữ</a:t>
            </a:r>
            <a:r>
              <a:rPr lang="en-US" dirty="0" smtClean="0"/>
              <a:t> </a:t>
            </a:r>
            <a:r>
              <a:rPr lang="en-US" dirty="0" err="1" smtClean="0"/>
              <a:t>nền</a:t>
            </a:r>
            <a:r>
              <a:rPr lang="en-US" dirty="0" smtClean="0"/>
              <a:t> </a:t>
            </a:r>
            <a:r>
              <a:rPr lang="en-US" dirty="0" err="1" smtClean="0"/>
              <a:t>cho</a:t>
            </a:r>
            <a:r>
              <a:rPr lang="en-US" dirty="0" smtClean="0"/>
              <a:t> </a:t>
            </a:r>
            <a:r>
              <a:rPr lang="en-US" dirty="0" err="1" smtClean="0"/>
              <a:t>ảnh</a:t>
            </a:r>
            <a:r>
              <a:rPr lang="en-US" baseline="0" dirty="0" smtClean="0"/>
              <a:t>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thresholding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6FAA3EC-8CBF-4A86-91D8-B11C817C0FAD}" type="slidenum">
              <a:rPr lang="en-US" smtClean="0"/>
              <a:t>42</a:t>
            </a:fld>
            <a:endParaRPr lang="en-US"/>
          </a:p>
        </p:txBody>
      </p:sp>
    </p:spTree>
    <p:extLst>
      <p:ext uri="{BB962C8B-B14F-4D97-AF65-F5344CB8AC3E}">
        <p14:creationId xmlns:p14="http://schemas.microsoft.com/office/powerpoint/2010/main" val="413006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2.</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tab-stop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rìa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dừng</a:t>
            </a:r>
            <a:r>
              <a:rPr lang="en-US" sz="1200" kern="1200" dirty="0" smtClean="0">
                <a:solidFill>
                  <a:schemeClr val="tx1"/>
                </a:solidFill>
                <a:effectLst/>
                <a:latin typeface="+mn-lt"/>
                <a:ea typeface="+mn-ea"/>
                <a:cs typeface="+mn-cs"/>
              </a:rPr>
              <a:t> tab.</a:t>
            </a:r>
          </a:p>
          <a:p>
            <a:pPr marL="228600" indent="-228600">
              <a:buAutoNum type="arabicPeriod"/>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7</a:t>
            </a:fld>
            <a:endParaRPr lang="en-US"/>
          </a:p>
        </p:txBody>
      </p:sp>
    </p:spTree>
    <p:extLst>
      <p:ext uri="{BB962C8B-B14F-4D97-AF65-F5344CB8AC3E}">
        <p14:creationId xmlns:p14="http://schemas.microsoft.com/office/powerpoint/2010/main" val="2885217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Phần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có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trích</a:t>
            </a:r>
            <a:r>
              <a:rPr lang="en-US" sz="1200" kern="1200" dirty="0" smtClean="0">
                <a:solidFill>
                  <a:schemeClr val="tx1"/>
                </a:solidFill>
                <a:effectLst/>
                <a:latin typeface="+mn-lt"/>
                <a:ea typeface="+mn-ea"/>
                <a:cs typeface="+mn-cs"/>
              </a:rPr>
              <a:t> xuất:</a:t>
            </a:r>
          </a:p>
          <a:p>
            <a:pPr lvl="0"/>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chữ</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hoa</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p>
          <a:p>
            <a:pPr lvl="0"/>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43</a:t>
            </a:fld>
            <a:endParaRPr lang="en-US"/>
          </a:p>
        </p:txBody>
      </p:sp>
    </p:spTree>
    <p:extLst>
      <p:ext uri="{BB962C8B-B14F-4D97-AF65-F5344CB8AC3E}">
        <p14:creationId xmlns:p14="http://schemas.microsoft.com/office/powerpoint/2010/main" val="2837370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Cắt</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ra</a:t>
            </a:r>
            <a:r>
              <a:rPr lang="en-US" sz="1200" i="1" kern="1200" baseline="0" dirty="0" smtClean="0">
                <a:solidFill>
                  <a:schemeClr val="tx1"/>
                </a:solidFill>
                <a:effectLst/>
                <a:latin typeface="+mn-lt"/>
                <a:ea typeface="+mn-ea"/>
                <a:cs typeface="+mn-cs"/>
              </a:rPr>
              <a:t> 1 phần </a:t>
            </a:r>
            <a:r>
              <a:rPr lang="en-US" sz="1200" i="1" kern="1200" baseline="0" dirty="0" err="1" smtClean="0">
                <a:solidFill>
                  <a:schemeClr val="tx1"/>
                </a:solidFill>
                <a:effectLst/>
                <a:latin typeface="+mn-lt"/>
                <a:ea typeface="+mn-ea"/>
                <a:cs typeface="+mn-cs"/>
              </a:rPr>
              <a:t>ảnh</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bao</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gồm</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ảnh</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thẻ</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và</a:t>
            </a:r>
            <a:r>
              <a:rPr lang="en-US" sz="1200" i="1" kern="1200" baseline="0" dirty="0" smtClean="0">
                <a:solidFill>
                  <a:schemeClr val="tx1"/>
                </a:solidFill>
                <a:effectLst/>
                <a:latin typeface="+mn-lt"/>
                <a:ea typeface="+mn-ea"/>
                <a:cs typeface="+mn-cs"/>
              </a:rPr>
              <a:t> phần </a:t>
            </a:r>
            <a:r>
              <a:rPr lang="en-US" sz="1200" i="1" kern="1200" baseline="0" dirty="0" err="1" smtClean="0">
                <a:solidFill>
                  <a:schemeClr val="tx1"/>
                </a:solidFill>
                <a:effectLst/>
                <a:latin typeface="+mn-lt"/>
                <a:ea typeface="+mn-ea"/>
                <a:cs typeface="+mn-cs"/>
              </a:rPr>
              <a:t>nhãn</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của</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vùng</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dữ</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liệu</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cần</a:t>
            </a:r>
            <a:r>
              <a:rPr lang="en-US" sz="1200" i="1" kern="1200" baseline="0" dirty="0" smtClean="0">
                <a:solidFill>
                  <a:schemeClr val="tx1"/>
                </a:solidFill>
                <a:effectLst/>
                <a:latin typeface="+mn-lt"/>
                <a:ea typeface="+mn-ea"/>
                <a:cs typeface="+mn-cs"/>
              </a:rPr>
              <a:t> </a:t>
            </a:r>
            <a:r>
              <a:rPr lang="en-US" sz="1200" i="1" kern="1200" baseline="0" dirty="0" err="1" smtClean="0">
                <a:solidFill>
                  <a:schemeClr val="tx1"/>
                </a:solidFill>
                <a:effectLst/>
                <a:latin typeface="+mn-lt"/>
                <a:ea typeface="+mn-ea"/>
                <a:cs typeface="+mn-cs"/>
              </a:rPr>
              <a:t>trích</a:t>
            </a:r>
            <a:r>
              <a:rPr lang="en-US" sz="1200" i="1" kern="1200" baseline="0" dirty="0" smtClean="0">
                <a:solidFill>
                  <a:schemeClr val="tx1"/>
                </a:solidFill>
                <a:effectLst/>
                <a:latin typeface="+mn-lt"/>
                <a:ea typeface="+mn-ea"/>
                <a:cs typeface="+mn-cs"/>
              </a:rPr>
              <a:t> xuất</a:t>
            </a:r>
            <a:endParaRPr lang="en-US" sz="1200" i="1" kern="1200" dirty="0" smtClean="0">
              <a:solidFill>
                <a:schemeClr val="tx1"/>
              </a:solidFill>
              <a:effectLst/>
              <a:latin typeface="+mn-lt"/>
              <a:ea typeface="+mn-ea"/>
              <a:cs typeface="+mn-cs"/>
            </a:endParaRPr>
          </a:p>
          <a:p>
            <a:pPr marL="0" indent="0">
              <a:buFontTx/>
              <a:buNone/>
            </a:pPr>
            <a:r>
              <a:rPr lang="en-US" sz="1200" i="1" kern="1200" dirty="0" smtClean="0">
                <a:solidFill>
                  <a:schemeClr val="tx1"/>
                </a:solidFill>
                <a:effectLst/>
                <a:latin typeface="+mn-lt"/>
                <a:ea typeface="+mn-ea"/>
                <a:cs typeface="+mn-cs"/>
              </a:rPr>
              <a:t>- </a:t>
            </a:r>
            <a:r>
              <a:rPr lang="vi-VN" sz="1200" i="1" kern="1200" dirty="0" smtClean="0">
                <a:solidFill>
                  <a:schemeClr val="tx1"/>
                </a:solidFill>
                <a:effectLst/>
                <a:latin typeface="+mn-lt"/>
                <a:ea typeface="+mn-ea"/>
                <a:cs typeface="+mn-cs"/>
              </a:rPr>
              <a:t>Áp dụng phân ngưỡng ảnh Otsu’ Binarization</a:t>
            </a:r>
            <a:r>
              <a:rPr lang="en-US" sz="1200" i="1" kern="1200" dirty="0" smtClean="0">
                <a:solidFill>
                  <a:schemeClr val="tx1"/>
                </a:solidFill>
                <a:effectLst/>
                <a:latin typeface="+mn-lt"/>
                <a:ea typeface="+mn-ea"/>
                <a:cs typeface="+mn-cs"/>
              </a:rPr>
              <a:t> </a:t>
            </a:r>
          </a:p>
          <a:p>
            <a:pPr marL="0" indent="0">
              <a:buFontTx/>
              <a:buNone/>
            </a:pPr>
            <a:r>
              <a:rPr lang="en-US" sz="1200" i="1" kern="1200" dirty="0" smtClean="0">
                <a:solidFill>
                  <a:schemeClr val="tx1"/>
                </a:solidFill>
                <a:effectLst/>
                <a:latin typeface="+mn-lt"/>
                <a:ea typeface="+mn-ea"/>
                <a:cs typeface="+mn-cs"/>
              </a:rPr>
              <a:t>- </a:t>
            </a:r>
            <a:r>
              <a:rPr lang="vi-VN" sz="1200" i="1" kern="1200" dirty="0" smtClean="0">
                <a:solidFill>
                  <a:schemeClr val="tx1"/>
                </a:solidFill>
                <a:effectLst/>
                <a:latin typeface="+mn-lt"/>
                <a:ea typeface="+mn-ea"/>
                <a:cs typeface="+mn-cs"/>
              </a:rPr>
              <a:t>Giãn nở các vùng nhỏ để tạo các khu tổng quát (ma trận loc: 5*h, h là chiều cao của ảnh 7.a )</a:t>
            </a:r>
          </a:p>
          <a:p>
            <a:r>
              <a:rPr lang="en-US" sz="1200" i="1" kern="1200" dirty="0" smtClean="0">
                <a:solidFill>
                  <a:schemeClr val="tx1"/>
                </a:solidFill>
                <a:effectLst/>
                <a:latin typeface="+mn-lt"/>
                <a:ea typeface="+mn-ea"/>
                <a:cs typeface="+mn-cs"/>
              </a:rPr>
              <a:t>- </a:t>
            </a:r>
            <a:r>
              <a:rPr lang="vi-VN" sz="1200" i="1" kern="1200" dirty="0" smtClean="0">
                <a:solidFill>
                  <a:schemeClr val="tx1"/>
                </a:solidFill>
                <a:effectLst/>
                <a:latin typeface="+mn-lt"/>
                <a:ea typeface="+mn-ea"/>
                <a:cs typeface="+mn-cs"/>
              </a:rPr>
              <a:t>Tìm đường viền bao quanh các khu vực đã giãn nở</a:t>
            </a:r>
          </a:p>
          <a:p>
            <a:r>
              <a:rPr lang="en-US" sz="1200" i="1" kern="1200" dirty="0" smtClean="0">
                <a:solidFill>
                  <a:schemeClr val="tx1"/>
                </a:solidFill>
                <a:effectLst/>
                <a:latin typeface="+mn-lt"/>
                <a:ea typeface="+mn-ea"/>
                <a:cs typeface="+mn-cs"/>
              </a:rPr>
              <a:t>- </a:t>
            </a:r>
            <a:r>
              <a:rPr lang="vi-VN" sz="1200" i="1" kern="1200" dirty="0" smtClean="0">
                <a:solidFill>
                  <a:schemeClr val="tx1"/>
                </a:solidFill>
                <a:effectLst/>
                <a:latin typeface="+mn-lt"/>
                <a:ea typeface="+mn-ea"/>
                <a:cs typeface="+mn-cs"/>
              </a:rPr>
              <a:t>Loại bỏ phần có giá trị theo trục x nhỏ hơn 10%</a:t>
            </a:r>
            <a:r>
              <a:rPr lang="en-US" sz="1200" i="1" kern="1200" dirty="0" smtClean="0">
                <a:solidFill>
                  <a:schemeClr val="tx1"/>
                </a:solidFill>
                <a:effectLst/>
                <a:latin typeface="+mn-lt"/>
                <a:ea typeface="+mn-ea"/>
                <a:cs typeface="+mn-cs"/>
              </a:rPr>
              <a:t> </a:t>
            </a:r>
            <a:r>
              <a:rPr lang="vi-VN" sz="1200" i="1" kern="1200" dirty="0" smtClean="0">
                <a:solidFill>
                  <a:schemeClr val="tx1"/>
                </a:solidFill>
                <a:effectLst/>
                <a:latin typeface="+mn-lt"/>
                <a:ea typeface="+mn-ea"/>
                <a:cs typeface="+mn-cs"/>
              </a:rPr>
              <a:t>chiều rộng của ảnh 7.a (vì vùng này không chọn – thuộc vùng Ảnh thẻ)</a:t>
            </a:r>
          </a:p>
          <a:p>
            <a:r>
              <a:rPr lang="en-US" sz="1200" i="1" kern="1200" dirty="0" smtClean="0">
                <a:solidFill>
                  <a:schemeClr val="tx1"/>
                </a:solidFill>
                <a:effectLst/>
                <a:latin typeface="+mn-lt"/>
                <a:ea typeface="+mn-ea"/>
                <a:cs typeface="+mn-cs"/>
              </a:rPr>
              <a:t>- </a:t>
            </a:r>
            <a:r>
              <a:rPr lang="vi-VN" sz="1200" i="1" kern="1200" dirty="0" smtClean="0">
                <a:solidFill>
                  <a:schemeClr val="tx1"/>
                </a:solidFill>
                <a:effectLst/>
                <a:latin typeface="+mn-lt"/>
                <a:ea typeface="+mn-ea"/>
                <a:cs typeface="+mn-cs"/>
              </a:rPr>
              <a:t>Chọn giá trị theo trục x của vùng co kích thước lớn nhất</a:t>
            </a:r>
          </a:p>
        </p:txBody>
      </p:sp>
      <p:sp>
        <p:nvSpPr>
          <p:cNvPr id="4" name="Slide Number Placeholder 3"/>
          <p:cNvSpPr>
            <a:spLocks noGrp="1"/>
          </p:cNvSpPr>
          <p:nvPr>
            <p:ph type="sldNum" sz="quarter" idx="10"/>
          </p:nvPr>
        </p:nvSpPr>
        <p:spPr/>
        <p:txBody>
          <a:bodyPr/>
          <a:lstStyle/>
          <a:p>
            <a:fld id="{E6FAA3EC-8CBF-4A86-91D8-B11C817C0FAD}" type="slidenum">
              <a:rPr lang="en-US" smtClean="0"/>
              <a:t>44</a:t>
            </a:fld>
            <a:endParaRPr lang="en-US"/>
          </a:p>
        </p:txBody>
      </p:sp>
    </p:spTree>
    <p:extLst>
      <p:ext uri="{BB962C8B-B14F-4D97-AF65-F5344CB8AC3E}">
        <p14:creationId xmlns:p14="http://schemas.microsoft.com/office/powerpoint/2010/main" val="1136601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smtClean="0"/>
              <a:t>Áp</a:t>
            </a:r>
            <a:r>
              <a:rPr lang="en-US" dirty="0" smtClean="0"/>
              <a:t> dụng </a:t>
            </a:r>
            <a:r>
              <a:rPr lang="en-US" dirty="0" err="1" smtClean="0"/>
              <a:t>phân</a:t>
            </a:r>
            <a:r>
              <a:rPr lang="en-US" dirty="0" smtClean="0"/>
              <a:t> </a:t>
            </a:r>
            <a:r>
              <a:rPr lang="en-US" dirty="0" err="1" smtClean="0"/>
              <a:t>ngưỡng</a:t>
            </a:r>
            <a:r>
              <a:rPr lang="en-US" dirty="0" smtClean="0"/>
              <a:t> </a:t>
            </a:r>
            <a:r>
              <a:rPr lang="en-US" dirty="0" err="1" smtClean="0"/>
              <a:t>ảnh</a:t>
            </a:r>
            <a:r>
              <a:rPr lang="en-US" dirty="0" smtClean="0"/>
              <a:t> Otsu’ </a:t>
            </a:r>
            <a:r>
              <a:rPr lang="en-US" dirty="0" err="1" smtClean="0"/>
              <a:t>Binarization</a:t>
            </a:r>
            <a:endParaRPr lang="en-US" dirty="0" smtClean="0"/>
          </a:p>
          <a:p>
            <a:pPr lvl="1"/>
            <a:r>
              <a:rPr lang="en-US" dirty="0" err="1" smtClean="0"/>
              <a:t>Giãn</a:t>
            </a:r>
            <a:r>
              <a:rPr lang="en-US" dirty="0" smtClean="0"/>
              <a:t> </a:t>
            </a:r>
            <a:r>
              <a:rPr lang="en-US" dirty="0" err="1" smtClean="0"/>
              <a:t>nở</a:t>
            </a:r>
            <a:r>
              <a:rPr lang="en-US" dirty="0" smtClean="0"/>
              <a:t> </a:t>
            </a:r>
            <a:r>
              <a:rPr lang="en-US" dirty="0" err="1" smtClean="0"/>
              <a:t>các</a:t>
            </a:r>
            <a:r>
              <a:rPr lang="en-US" dirty="0" smtClean="0"/>
              <a:t> </a:t>
            </a:r>
            <a:r>
              <a:rPr lang="en-US" dirty="0" err="1" smtClean="0"/>
              <a:t>vùng</a:t>
            </a:r>
            <a:r>
              <a:rPr lang="en-US" dirty="0" smtClean="0"/>
              <a:t> </a:t>
            </a:r>
            <a:r>
              <a:rPr lang="en-US" dirty="0" err="1" smtClean="0"/>
              <a:t>nhỏ</a:t>
            </a:r>
            <a:r>
              <a:rPr lang="en-US" dirty="0" smtClean="0"/>
              <a:t> để </a:t>
            </a:r>
            <a:r>
              <a:rPr lang="en-US" dirty="0" err="1" smtClean="0"/>
              <a:t>tạo</a:t>
            </a:r>
            <a:r>
              <a:rPr lang="en-US" dirty="0" smtClean="0"/>
              <a:t> </a:t>
            </a:r>
            <a:r>
              <a:rPr lang="en-US" dirty="0" err="1" smtClean="0"/>
              <a:t>các</a:t>
            </a:r>
            <a:r>
              <a:rPr lang="en-US" dirty="0" smtClean="0"/>
              <a:t> </a:t>
            </a:r>
            <a:r>
              <a:rPr lang="en-US" dirty="0" err="1" smtClean="0"/>
              <a:t>khu</a:t>
            </a:r>
            <a:r>
              <a:rPr lang="en-US" dirty="0" smtClean="0"/>
              <a:t> </a:t>
            </a:r>
            <a:r>
              <a:rPr lang="en-US" dirty="0" err="1" smtClean="0"/>
              <a:t>tổng</a:t>
            </a:r>
            <a:r>
              <a:rPr lang="en-US" dirty="0" smtClean="0"/>
              <a:t> </a:t>
            </a:r>
            <a:r>
              <a:rPr lang="en-US" dirty="0" err="1" smtClean="0"/>
              <a:t>quát</a:t>
            </a:r>
            <a:r>
              <a:rPr lang="en-US" dirty="0" smtClean="0"/>
              <a:t> (ma </a:t>
            </a:r>
            <a:r>
              <a:rPr lang="en-US" dirty="0" err="1" smtClean="0"/>
              <a:t>trận</a:t>
            </a:r>
            <a:r>
              <a:rPr lang="en-US" dirty="0" smtClean="0"/>
              <a:t> </a:t>
            </a:r>
            <a:r>
              <a:rPr lang="en-US" dirty="0" err="1" smtClean="0"/>
              <a:t>lọc</a:t>
            </a:r>
            <a:r>
              <a:rPr lang="en-US" dirty="0" smtClean="0"/>
              <a:t>: 20*3): </a:t>
            </a:r>
            <a:r>
              <a:rPr lang="en-US" dirty="0" err="1" smtClean="0"/>
              <a:t>khuyến</a:t>
            </a:r>
            <a:r>
              <a:rPr lang="en-US" dirty="0" smtClean="0"/>
              <a:t> </a:t>
            </a:r>
            <a:r>
              <a:rPr lang="en-US" dirty="0" err="1" smtClean="0"/>
              <a:t>khích</a:t>
            </a:r>
            <a:r>
              <a:rPr lang="en-US" dirty="0" smtClean="0"/>
              <a:t> </a:t>
            </a:r>
            <a:r>
              <a:rPr lang="en-US" dirty="0" err="1" smtClean="0"/>
              <a:t>gộp</a:t>
            </a:r>
            <a:r>
              <a:rPr lang="en-US" dirty="0" smtClean="0"/>
              <a:t> </a:t>
            </a:r>
            <a:r>
              <a:rPr lang="en-US" dirty="0" err="1" smtClean="0"/>
              <a:t>các</a:t>
            </a:r>
            <a:r>
              <a:rPr lang="en-US" dirty="0" smtClean="0"/>
              <a:t> </a:t>
            </a:r>
            <a:r>
              <a:rPr lang="en-US" dirty="0" err="1" smtClean="0"/>
              <a:t>vùng</a:t>
            </a:r>
            <a:r>
              <a:rPr lang="en-US" dirty="0" smtClean="0"/>
              <a:t> có </a:t>
            </a:r>
            <a:r>
              <a:rPr lang="en-US" dirty="0" err="1" smtClean="0"/>
              <a:t>chiều</a:t>
            </a:r>
            <a:r>
              <a:rPr lang="en-US" dirty="0" smtClean="0"/>
              <a:t> </a:t>
            </a:r>
            <a:r>
              <a:rPr lang="en-US" dirty="0" err="1" smtClean="0"/>
              <a:t>rộng</a:t>
            </a:r>
            <a:r>
              <a:rPr lang="en-US" dirty="0" smtClean="0"/>
              <a:t> </a:t>
            </a:r>
            <a:r>
              <a:rPr lang="en-US" dirty="0" err="1" smtClean="0"/>
              <a:t>nhỏ</a:t>
            </a:r>
            <a:r>
              <a:rPr lang="en-US" dirty="0" smtClean="0"/>
              <a:t> </a:t>
            </a:r>
            <a:r>
              <a:rPr lang="en-US" dirty="0" err="1" smtClean="0"/>
              <a:t>thành</a:t>
            </a:r>
            <a:r>
              <a:rPr lang="en-US" dirty="0" smtClean="0"/>
              <a:t> </a:t>
            </a:r>
            <a:r>
              <a:rPr lang="en-US" dirty="0" err="1" smtClean="0"/>
              <a:t>các</a:t>
            </a:r>
            <a:r>
              <a:rPr lang="en-US" dirty="0" smtClean="0"/>
              <a:t> </a:t>
            </a:r>
            <a:r>
              <a:rPr lang="en-US" dirty="0" err="1" smtClean="0"/>
              <a:t>vùng</a:t>
            </a:r>
            <a:r>
              <a:rPr lang="en-US" dirty="0" smtClean="0"/>
              <a:t> có </a:t>
            </a:r>
            <a:r>
              <a:rPr lang="en-US" dirty="0" err="1" smtClean="0"/>
              <a:t>chiều</a:t>
            </a:r>
            <a:r>
              <a:rPr lang="en-US" dirty="0" smtClean="0"/>
              <a:t> </a:t>
            </a:r>
            <a:r>
              <a:rPr lang="en-US" dirty="0" err="1" smtClean="0"/>
              <a:t>rộng</a:t>
            </a:r>
            <a:r>
              <a:rPr lang="en-US" dirty="0" smtClean="0"/>
              <a:t> </a:t>
            </a:r>
            <a:r>
              <a:rPr lang="en-US" dirty="0" err="1" smtClean="0"/>
              <a:t>lớn</a:t>
            </a:r>
            <a:r>
              <a:rPr lang="en-US" dirty="0" smtClean="0"/>
              <a:t>, </a:t>
            </a:r>
            <a:r>
              <a:rPr lang="en-US" dirty="0" err="1" smtClean="0"/>
              <a:t>hạn</a:t>
            </a:r>
            <a:r>
              <a:rPr lang="en-US" dirty="0" smtClean="0"/>
              <a:t> </a:t>
            </a:r>
            <a:r>
              <a:rPr lang="en-US" dirty="0" err="1" smtClean="0"/>
              <a:t>chế</a:t>
            </a:r>
            <a:r>
              <a:rPr lang="en-US" dirty="0" smtClean="0"/>
              <a:t> </a:t>
            </a:r>
            <a:r>
              <a:rPr lang="en-US" dirty="0" err="1" smtClean="0"/>
              <a:t>việc</a:t>
            </a:r>
            <a:r>
              <a:rPr lang="en-US" dirty="0" smtClean="0"/>
              <a:t> </a:t>
            </a:r>
            <a:r>
              <a:rPr lang="en-US" dirty="0" err="1" smtClean="0"/>
              <a:t>gộp</a:t>
            </a:r>
            <a:r>
              <a:rPr lang="en-US" dirty="0" smtClean="0"/>
              <a:t> </a:t>
            </a:r>
            <a:r>
              <a:rPr lang="en-US" dirty="0" err="1" smtClean="0"/>
              <a:t>theo</a:t>
            </a:r>
            <a:r>
              <a:rPr lang="en-US" dirty="0" smtClean="0"/>
              <a:t> </a:t>
            </a:r>
            <a:r>
              <a:rPr lang="en-US" dirty="0" err="1" smtClean="0"/>
              <a:t>chiều</a:t>
            </a:r>
            <a:r>
              <a:rPr lang="en-US" dirty="0" smtClean="0"/>
              <a:t> </a:t>
            </a:r>
            <a:r>
              <a:rPr lang="en-US" dirty="0" err="1" smtClean="0"/>
              <a:t>dọc</a:t>
            </a:r>
            <a:endParaRPr lang="en-US" dirty="0" smtClean="0"/>
          </a:p>
          <a:p>
            <a:pPr lvl="1"/>
            <a:r>
              <a:rPr lang="en-US" dirty="0" err="1" smtClean="0"/>
              <a:t>Tìm</a:t>
            </a:r>
            <a:r>
              <a:rPr lang="en-US" dirty="0" smtClean="0"/>
              <a:t> </a:t>
            </a:r>
            <a:r>
              <a:rPr lang="en-US" dirty="0" err="1" smtClean="0"/>
              <a:t>đường</a:t>
            </a:r>
            <a:r>
              <a:rPr lang="en-US" dirty="0" smtClean="0"/>
              <a:t> </a:t>
            </a:r>
            <a:r>
              <a:rPr lang="en-US" dirty="0" err="1" smtClean="0"/>
              <a:t>viền</a:t>
            </a:r>
            <a:r>
              <a:rPr lang="en-US" dirty="0" smtClean="0"/>
              <a:t> </a:t>
            </a:r>
            <a:r>
              <a:rPr lang="en-US" dirty="0" err="1" smtClean="0"/>
              <a:t>bao</a:t>
            </a:r>
            <a:r>
              <a:rPr lang="en-US" dirty="0" smtClean="0"/>
              <a:t> </a:t>
            </a:r>
            <a:r>
              <a:rPr lang="en-US" dirty="0" err="1" smtClean="0"/>
              <a:t>quanh</a:t>
            </a:r>
            <a:r>
              <a:rPr lang="en-US" dirty="0" smtClean="0"/>
              <a:t> </a:t>
            </a:r>
            <a:r>
              <a:rPr lang="en-US" dirty="0" err="1" smtClean="0"/>
              <a:t>các</a:t>
            </a:r>
            <a:r>
              <a:rPr lang="en-US" dirty="0" smtClean="0"/>
              <a:t> </a:t>
            </a:r>
            <a:r>
              <a:rPr lang="en-US" dirty="0" err="1" smtClean="0"/>
              <a:t>khu</a:t>
            </a:r>
            <a:r>
              <a:rPr lang="en-US" dirty="0" smtClean="0"/>
              <a:t> </a:t>
            </a:r>
            <a:r>
              <a:rPr lang="en-US" dirty="0" err="1" smtClean="0"/>
              <a:t>vực</a:t>
            </a:r>
            <a:r>
              <a:rPr lang="en-US" dirty="0" smtClean="0"/>
              <a:t> </a:t>
            </a:r>
            <a:r>
              <a:rPr lang="en-US" dirty="0" err="1" smtClean="0"/>
              <a:t>đã</a:t>
            </a:r>
            <a:r>
              <a:rPr lang="en-US" dirty="0" smtClean="0"/>
              <a:t> </a:t>
            </a:r>
            <a:r>
              <a:rPr lang="en-US" dirty="0" err="1" smtClean="0"/>
              <a:t>giãn</a:t>
            </a:r>
            <a:r>
              <a:rPr lang="en-US" dirty="0" smtClean="0"/>
              <a:t> </a:t>
            </a:r>
            <a:r>
              <a:rPr lang="en-US" dirty="0" err="1" smtClean="0"/>
              <a:t>nở</a:t>
            </a:r>
            <a:endParaRPr lang="en-US" dirty="0" smtClean="0"/>
          </a:p>
          <a:p>
            <a:pPr lvl="1"/>
            <a:r>
              <a:rPr lang="en-US" dirty="0" err="1" smtClean="0"/>
              <a:t>Loại</a:t>
            </a:r>
            <a:r>
              <a:rPr lang="en-US" dirty="0" smtClean="0"/>
              <a:t> </a:t>
            </a:r>
            <a:r>
              <a:rPr lang="en-US" dirty="0" err="1" smtClean="0"/>
              <a:t>bỏ</a:t>
            </a:r>
            <a:r>
              <a:rPr lang="en-US" dirty="0" smtClean="0"/>
              <a:t> phần có </a:t>
            </a:r>
            <a:r>
              <a:rPr lang="en-US" dirty="0" err="1" smtClean="0"/>
              <a:t>tổng</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chiều</a:t>
            </a:r>
            <a:r>
              <a:rPr lang="en-US" dirty="0" smtClean="0"/>
              <a:t> </a:t>
            </a:r>
            <a:r>
              <a:rPr lang="en-US" dirty="0" err="1" smtClean="0"/>
              <a:t>cao</a:t>
            </a:r>
            <a:r>
              <a:rPr lang="en-US" dirty="0" smtClean="0"/>
              <a:t> </a:t>
            </a:r>
            <a:r>
              <a:rPr lang="en-US" dirty="0" err="1" smtClean="0"/>
              <a:t>trên</a:t>
            </a:r>
            <a:r>
              <a:rPr lang="en-US" dirty="0" smtClean="0"/>
              <a:t> </a:t>
            </a:r>
            <a:r>
              <a:rPr lang="en-US" dirty="0" err="1" smtClean="0"/>
              <a:t>và</a:t>
            </a:r>
            <a:r>
              <a:rPr lang="en-US" dirty="0" smtClean="0"/>
              <a:t> </a:t>
            </a:r>
            <a:r>
              <a:rPr lang="en-US" dirty="0" err="1" smtClean="0"/>
              <a:t>chiều</a:t>
            </a:r>
            <a:r>
              <a:rPr lang="en-US" dirty="0" smtClean="0"/>
              <a:t> </a:t>
            </a:r>
            <a:r>
              <a:rPr lang="en-US" dirty="0" err="1" smtClean="0"/>
              <a:t>cao</a:t>
            </a:r>
            <a:r>
              <a:rPr lang="en-US" dirty="0" smtClean="0"/>
              <a:t> </a:t>
            </a:r>
            <a:r>
              <a:rPr lang="en-US" dirty="0" err="1" smtClean="0"/>
              <a:t>dưới</a:t>
            </a:r>
            <a:r>
              <a:rPr lang="en-US" dirty="0" smtClean="0"/>
              <a:t> &gt; 95% </a:t>
            </a:r>
            <a:r>
              <a:rPr lang="en-US" dirty="0" err="1" smtClean="0"/>
              <a:t>chiều</a:t>
            </a:r>
            <a:r>
              <a:rPr lang="en-US" dirty="0" smtClean="0"/>
              <a:t> </a:t>
            </a:r>
            <a:r>
              <a:rPr lang="en-US" dirty="0" err="1" smtClean="0"/>
              <a:t>cao</a:t>
            </a:r>
            <a:r>
              <a:rPr lang="en-US" dirty="0" smtClean="0"/>
              <a:t> </a:t>
            </a:r>
            <a:r>
              <a:rPr lang="en-US" dirty="0" err="1" smtClean="0"/>
              <a:t>của</a:t>
            </a:r>
            <a:r>
              <a:rPr lang="en-US" dirty="0" smtClean="0"/>
              <a:t> </a:t>
            </a:r>
            <a:r>
              <a:rPr lang="en-US" dirty="0" err="1" smtClean="0"/>
              <a:t>ảnh</a:t>
            </a:r>
            <a:r>
              <a:rPr lang="en-US" dirty="0" smtClean="0"/>
              <a:t> </a:t>
            </a:r>
            <a:r>
              <a:rPr lang="en-US" dirty="0" err="1" smtClean="0"/>
              <a:t>đang</a:t>
            </a:r>
            <a:r>
              <a:rPr lang="en-US" dirty="0" smtClean="0"/>
              <a:t> </a:t>
            </a:r>
            <a:r>
              <a:rPr lang="en-US" dirty="0" err="1" smtClean="0"/>
              <a:t>xét</a:t>
            </a:r>
            <a:r>
              <a:rPr lang="en-US" dirty="0" smtClean="0"/>
              <a:t> (</a:t>
            </a:r>
            <a:r>
              <a:rPr lang="en-US" dirty="0" err="1" smtClean="0"/>
              <a:t>loại</a:t>
            </a:r>
            <a:r>
              <a:rPr lang="en-US" dirty="0" smtClean="0"/>
              <a:t> </a:t>
            </a:r>
            <a:r>
              <a:rPr lang="en-US" dirty="0" err="1" smtClean="0"/>
              <a:t>bỏ</a:t>
            </a:r>
            <a:r>
              <a:rPr lang="en-US" dirty="0" smtClean="0"/>
              <a:t> phần </a:t>
            </a:r>
            <a:r>
              <a:rPr lang="en-US" dirty="0" err="1" smtClean="0"/>
              <a:t>nửa</a:t>
            </a:r>
            <a:r>
              <a:rPr lang="en-US" dirty="0" smtClean="0"/>
              <a:t> </a:t>
            </a:r>
            <a:r>
              <a:rPr lang="en-US" dirty="0" err="1" smtClean="0"/>
              <a:t>dưới</a:t>
            </a:r>
            <a:r>
              <a:rPr lang="en-US" dirty="0" smtClean="0"/>
              <a:t>, </a:t>
            </a:r>
            <a:r>
              <a:rPr lang="en-US" dirty="0" err="1" smtClean="0"/>
              <a:t>bị</a:t>
            </a:r>
            <a:r>
              <a:rPr lang="en-US" dirty="0" smtClean="0"/>
              <a:t> </a:t>
            </a:r>
            <a:r>
              <a:rPr lang="en-US" dirty="0" err="1" smtClean="0"/>
              <a:t>chờm</a:t>
            </a:r>
            <a:r>
              <a:rPr lang="en-US" dirty="0" smtClean="0"/>
              <a:t>, </a:t>
            </a:r>
            <a:r>
              <a:rPr lang="en-US" dirty="0" err="1" smtClean="0"/>
              <a:t>thuộc</a:t>
            </a:r>
            <a:r>
              <a:rPr lang="en-US" dirty="0" smtClean="0"/>
              <a:t> </a:t>
            </a:r>
            <a:r>
              <a:rPr lang="en-US" dirty="0" err="1" smtClean="0"/>
              <a:t>các</a:t>
            </a:r>
            <a:r>
              <a:rPr lang="en-US" dirty="0" smtClean="0"/>
              <a:t> </a:t>
            </a:r>
            <a:r>
              <a:rPr lang="en-US" dirty="0" err="1" smtClean="0"/>
              <a:t>vùng</a:t>
            </a:r>
            <a:r>
              <a:rPr lang="en-US" dirty="0" smtClean="0"/>
              <a:t> </a:t>
            </a:r>
            <a:r>
              <a:rPr lang="en-US" dirty="0" err="1" smtClean="0"/>
              <a:t>Họ</a:t>
            </a:r>
            <a:r>
              <a:rPr lang="en-US" dirty="0" smtClean="0"/>
              <a:t> </a:t>
            </a:r>
            <a:r>
              <a:rPr lang="en-US" dirty="0" err="1" smtClean="0"/>
              <a:t>tên</a:t>
            </a:r>
            <a:r>
              <a:rPr lang="en-US" dirty="0" smtClean="0"/>
              <a:t>) </a:t>
            </a:r>
            <a:r>
              <a:rPr lang="en-US" dirty="0" err="1" smtClean="0"/>
              <a:t>và</a:t>
            </a:r>
            <a:r>
              <a:rPr lang="en-US" dirty="0" smtClean="0"/>
              <a:t> </a:t>
            </a:r>
            <a:r>
              <a:rPr lang="en-US" dirty="0" err="1" smtClean="0"/>
              <a:t>các</a:t>
            </a:r>
            <a:r>
              <a:rPr lang="en-US" dirty="0" smtClean="0"/>
              <a:t> </a:t>
            </a:r>
            <a:r>
              <a:rPr lang="en-US" dirty="0" err="1" smtClean="0"/>
              <a:t>điểm</a:t>
            </a:r>
            <a:r>
              <a:rPr lang="en-US" dirty="0" smtClean="0"/>
              <a:t> </a:t>
            </a:r>
            <a:r>
              <a:rPr lang="en-US" dirty="0" err="1" smtClean="0"/>
              <a:t>nằm</a:t>
            </a:r>
            <a:r>
              <a:rPr lang="en-US" dirty="0" smtClean="0"/>
              <a:t> </a:t>
            </a:r>
            <a:r>
              <a:rPr lang="en-US" dirty="0" err="1" smtClean="0"/>
              <a:t>mở</a:t>
            </a:r>
            <a:r>
              <a:rPr lang="en-US" dirty="0" smtClean="0"/>
              <a:t> </a:t>
            </a:r>
            <a:r>
              <a:rPr lang="en-US" dirty="0" err="1" smtClean="0"/>
              <a:t>mép</a:t>
            </a:r>
            <a:r>
              <a:rPr lang="en-US" dirty="0" smtClean="0"/>
              <a:t> </a:t>
            </a:r>
            <a:r>
              <a:rPr lang="en-US" dirty="0" err="1" smtClean="0"/>
              <a:t>bên</a:t>
            </a:r>
            <a:r>
              <a:rPr lang="en-US" dirty="0" smtClean="0"/>
              <a:t> </a:t>
            </a:r>
            <a:r>
              <a:rPr lang="en-US" dirty="0" err="1" smtClean="0"/>
              <a:t>trái</a:t>
            </a:r>
            <a:r>
              <a:rPr lang="en-US" dirty="0" smtClean="0"/>
              <a:t> (có thể </a:t>
            </a:r>
            <a:r>
              <a:rPr lang="en-US" dirty="0" err="1" smtClean="0"/>
              <a:t>chờm</a:t>
            </a:r>
            <a:r>
              <a:rPr lang="en-US" dirty="0" smtClean="0"/>
              <a:t> </a:t>
            </a:r>
            <a:r>
              <a:rPr lang="en-US" dirty="0" err="1" smtClean="0"/>
              <a:t>ảnh</a:t>
            </a:r>
            <a:r>
              <a:rPr lang="en-US" dirty="0" smtClean="0"/>
              <a:t> </a:t>
            </a:r>
            <a:r>
              <a:rPr lang="en-US" dirty="0" err="1" smtClean="0"/>
              <a:t>huy</a:t>
            </a:r>
            <a:r>
              <a:rPr lang="en-US" dirty="0" smtClean="0"/>
              <a:t> </a:t>
            </a:r>
            <a:r>
              <a:rPr lang="en-US" dirty="0" err="1" smtClean="0"/>
              <a:t>hiệu</a:t>
            </a:r>
            <a:r>
              <a:rPr lang="en-US" dirty="0" smtClean="0"/>
              <a:t>) </a:t>
            </a:r>
          </a:p>
          <a:p>
            <a:pPr lvl="1"/>
            <a:r>
              <a:rPr lang="en-US" dirty="0" err="1" smtClean="0"/>
              <a:t>Chọn</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theo</a:t>
            </a:r>
            <a:r>
              <a:rPr lang="en-US" dirty="0" smtClean="0"/>
              <a:t> </a:t>
            </a:r>
            <a:r>
              <a:rPr lang="en-US" dirty="0" err="1" smtClean="0"/>
              <a:t>trục</a:t>
            </a:r>
            <a:r>
              <a:rPr lang="en-US" dirty="0" smtClean="0"/>
              <a:t> y </a:t>
            </a:r>
            <a:r>
              <a:rPr lang="en-US" dirty="0" err="1" smtClean="0"/>
              <a:t>lớn</a:t>
            </a:r>
            <a:r>
              <a:rPr lang="en-US" dirty="0" smtClean="0"/>
              <a:t> </a:t>
            </a:r>
            <a:r>
              <a:rPr lang="en-US" dirty="0" err="1" smtClean="0"/>
              <a:t>nhất</a:t>
            </a:r>
            <a:r>
              <a:rPr lang="en-US" dirty="0" smtClean="0"/>
              <a:t> (</a:t>
            </a:r>
            <a:r>
              <a:rPr lang="en-US" dirty="0" err="1" smtClean="0"/>
              <a:t>nằm</a:t>
            </a:r>
            <a:r>
              <a:rPr lang="en-US" dirty="0" smtClean="0"/>
              <a:t> </a:t>
            </a:r>
            <a:r>
              <a:rPr lang="en-US" dirty="0" err="1" smtClean="0"/>
              <a:t>cao</a:t>
            </a:r>
            <a:r>
              <a:rPr lang="en-US" dirty="0" smtClean="0"/>
              <a:t> </a:t>
            </a:r>
            <a:r>
              <a:rPr lang="en-US" dirty="0" err="1" smtClean="0"/>
              <a:t>nhất</a:t>
            </a:r>
            <a:r>
              <a:rPr lang="en-US" dirty="0" smtClean="0"/>
              <a:t> </a:t>
            </a:r>
            <a:r>
              <a:rPr lang="en-US" dirty="0" err="1" smtClean="0"/>
              <a:t>trong</a:t>
            </a:r>
            <a:r>
              <a:rPr lang="en-US" dirty="0" smtClean="0"/>
              <a:t> </a:t>
            </a:r>
            <a:r>
              <a:rPr lang="en-US" dirty="0" err="1" smtClean="0"/>
              <a:t>ảnh</a:t>
            </a:r>
            <a:r>
              <a:rPr lang="en-US" dirty="0" smtClean="0"/>
              <a:t> </a:t>
            </a:r>
            <a:r>
              <a:rPr lang="en-US" dirty="0" err="1" smtClean="0"/>
              <a:t>đang</a:t>
            </a:r>
            <a:r>
              <a:rPr lang="en-US" dirty="0" smtClean="0"/>
              <a:t> </a:t>
            </a:r>
            <a:r>
              <a:rPr lang="en-US" dirty="0" err="1" smtClean="0"/>
              <a:t>xét</a:t>
            </a:r>
            <a:r>
              <a:rPr lang="en-US" dirty="0" smtClean="0"/>
              <a:t>)</a:t>
            </a:r>
          </a:p>
        </p:txBody>
      </p:sp>
      <p:sp>
        <p:nvSpPr>
          <p:cNvPr id="4" name="Slide Number Placeholder 3"/>
          <p:cNvSpPr>
            <a:spLocks noGrp="1"/>
          </p:cNvSpPr>
          <p:nvPr>
            <p:ph type="sldNum" sz="quarter" idx="10"/>
          </p:nvPr>
        </p:nvSpPr>
        <p:spPr/>
        <p:txBody>
          <a:bodyPr/>
          <a:lstStyle/>
          <a:p>
            <a:fld id="{E6FAA3EC-8CBF-4A86-91D8-B11C817C0FAD}" type="slidenum">
              <a:rPr lang="en-US" smtClean="0"/>
              <a:t>45</a:t>
            </a:fld>
            <a:endParaRPr lang="en-US"/>
          </a:p>
        </p:txBody>
      </p:sp>
    </p:spTree>
    <p:extLst>
      <p:ext uri="{BB962C8B-B14F-4D97-AF65-F5344CB8AC3E}">
        <p14:creationId xmlns:p14="http://schemas.microsoft.com/office/powerpoint/2010/main" val="3330409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46</a:t>
            </a:fld>
            <a:endParaRPr lang="en-US"/>
          </a:p>
        </p:txBody>
      </p:sp>
    </p:spTree>
    <p:extLst>
      <p:ext uri="{BB962C8B-B14F-4D97-AF65-F5344CB8AC3E}">
        <p14:creationId xmlns:p14="http://schemas.microsoft.com/office/powerpoint/2010/main" val="2233468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a) Cắt ra một phần nhãn để xác định các vùng dữ liệu trên ảnh gốc</a:t>
            </a:r>
            <a:br>
              <a:rPr lang="en-US" sz="1200" kern="1200" smtClean="0">
                <a:solidFill>
                  <a:schemeClr val="tx1"/>
                </a:solidFill>
                <a:effectLst/>
                <a:latin typeface="+mn-lt"/>
                <a:ea typeface="+mn-ea"/>
                <a:cs typeface="+mn-cs"/>
              </a:rPr>
            </a:br>
            <a:r>
              <a:rPr lang="en-US" sz="1200" kern="1200" smtClean="0">
                <a:solidFill>
                  <a:schemeClr val="tx1"/>
                </a:solidFill>
                <a:effectLst/>
                <a:latin typeface="+mn-lt"/>
                <a:ea typeface="+mn-ea"/>
                <a:cs typeface="+mn-cs"/>
              </a:rPr>
              <a:t>b) Áp dụng phân ngưỡng ảnh Otsu’ Binarization để xác định các vùng dữ liệu</a:t>
            </a:r>
            <a:br>
              <a:rPr lang="en-US" sz="1200" kern="1200" smtClean="0">
                <a:solidFill>
                  <a:schemeClr val="tx1"/>
                </a:solidFill>
                <a:effectLst/>
                <a:latin typeface="+mn-lt"/>
                <a:ea typeface="+mn-ea"/>
                <a:cs typeface="+mn-cs"/>
              </a:rPr>
            </a:br>
            <a:r>
              <a:rPr lang="en-US" sz="1200" kern="1200" smtClean="0">
                <a:solidFill>
                  <a:schemeClr val="tx1"/>
                </a:solidFill>
                <a:effectLst/>
                <a:latin typeface="+mn-lt"/>
                <a:ea typeface="+mn-ea"/>
                <a:cs typeface="+mn-cs"/>
              </a:rPr>
              <a:t>c) Biến đổi hình thái bằng Giãn nở để xác định các vùng dữ liệu</a:t>
            </a:r>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47</a:t>
            </a:fld>
            <a:endParaRPr lang="en-US"/>
          </a:p>
        </p:txBody>
      </p:sp>
    </p:spTree>
    <p:extLst>
      <p:ext uri="{BB962C8B-B14F-4D97-AF65-F5344CB8AC3E}">
        <p14:creationId xmlns:p14="http://schemas.microsoft.com/office/powerpoint/2010/main" val="1592596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48</a:t>
            </a:fld>
            <a:endParaRPr lang="en-US"/>
          </a:p>
        </p:txBody>
      </p:sp>
    </p:spTree>
    <p:extLst>
      <p:ext uri="{BB962C8B-B14F-4D97-AF65-F5344CB8AC3E}">
        <p14:creationId xmlns:p14="http://schemas.microsoft.com/office/powerpoint/2010/main" val="1355991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49</a:t>
            </a:fld>
            <a:endParaRPr lang="en-US"/>
          </a:p>
        </p:txBody>
      </p:sp>
    </p:spTree>
    <p:extLst>
      <p:ext uri="{BB962C8B-B14F-4D97-AF65-F5344CB8AC3E}">
        <p14:creationId xmlns:p14="http://schemas.microsoft.com/office/powerpoint/2010/main" val="2745856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endParaRPr lang="en-US" sz="1200" kern="1200" dirty="0" smtClean="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50</a:t>
            </a:fld>
            <a:endParaRPr lang="en-US"/>
          </a:p>
        </p:txBody>
      </p:sp>
    </p:spTree>
    <p:extLst>
      <p:ext uri="{BB962C8B-B14F-4D97-AF65-F5344CB8AC3E}">
        <p14:creationId xmlns:p14="http://schemas.microsoft.com/office/powerpoint/2010/main" val="3425589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endParaRPr lang="en-US" sz="1200" kern="1200" dirty="0" smtClean="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51</a:t>
            </a:fld>
            <a:endParaRPr lang="en-US"/>
          </a:p>
        </p:txBody>
      </p:sp>
    </p:spTree>
    <p:extLst>
      <p:ext uri="{BB962C8B-B14F-4D97-AF65-F5344CB8AC3E}">
        <p14:creationId xmlns:p14="http://schemas.microsoft.com/office/powerpoint/2010/main" val="1265015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Riêng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thẻ</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có </a:t>
            </a:r>
            <a:r>
              <a:rPr lang="en-US" sz="1200" kern="1200" dirty="0" err="1" smtClean="0">
                <a:solidFill>
                  <a:schemeClr val="tx1"/>
                </a:solidFill>
                <a:effectLst/>
                <a:latin typeface="+mn-lt"/>
                <a:ea typeface="+mn-ea"/>
                <a:cs typeface="+mn-cs"/>
              </a:rPr>
              <a:t>dấu</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rõ</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dấu</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a:t>
            </a:r>
          </a:p>
          <a:p>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52</a:t>
            </a:fld>
            <a:endParaRPr lang="en-US"/>
          </a:p>
        </p:txBody>
      </p:sp>
    </p:spTree>
    <p:extLst>
      <p:ext uri="{BB962C8B-B14F-4D97-AF65-F5344CB8AC3E}">
        <p14:creationId xmlns:p14="http://schemas.microsoft.com/office/powerpoint/2010/main" val="272390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Quét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trái</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cột</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vượt</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tab-stops.</a:t>
            </a: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8</a:t>
            </a:fld>
            <a:endParaRPr lang="en-US"/>
          </a:p>
        </p:txBody>
      </p:sp>
    </p:spTree>
    <p:extLst>
      <p:ext uri="{BB962C8B-B14F-4D97-AF65-F5344CB8AC3E}">
        <p14:creationId xmlns:p14="http://schemas.microsoft.com/office/powerpoint/2010/main" val="2914157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53</a:t>
            </a:fld>
            <a:endParaRPr lang="en-US"/>
          </a:p>
        </p:txBody>
      </p:sp>
    </p:spTree>
    <p:extLst>
      <p:ext uri="{BB962C8B-B14F-4D97-AF65-F5344CB8AC3E}">
        <p14:creationId xmlns:p14="http://schemas.microsoft.com/office/powerpoint/2010/main" val="1739878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chia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giờ</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tắc</a:t>
            </a:r>
            <a:r>
              <a:rPr lang="en-US" sz="1200" kern="1200" dirty="0" smtClean="0">
                <a:solidFill>
                  <a:schemeClr val="tx1"/>
                </a:solidFill>
                <a:effectLst/>
                <a:latin typeface="+mn-lt"/>
                <a:ea typeface="+mn-ea"/>
                <a:cs typeface="+mn-cs"/>
              </a:rPr>
              <a:t> heuristic.</a:t>
            </a:r>
          </a:p>
          <a:p>
            <a:pPr marL="228600" indent="-228600">
              <a:buAutoNum type="arabicPeriod"/>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9</a:t>
            </a:fld>
            <a:endParaRPr lang="en-US"/>
          </a:p>
        </p:txBody>
      </p:sp>
    </p:spTree>
    <p:extLst>
      <p:ext uri="{BB962C8B-B14F-4D97-AF65-F5344CB8AC3E}">
        <p14:creationId xmlns:p14="http://schemas.microsoft.com/office/powerpoint/2010/main" val="1240910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chia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giờ</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CP </a:t>
            </a:r>
            <a:r>
              <a:rPr lang="en-US" sz="1200"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tắc</a:t>
            </a:r>
            <a:r>
              <a:rPr lang="en-US" sz="1200" kern="1200" dirty="0" smtClean="0">
                <a:solidFill>
                  <a:schemeClr val="tx1"/>
                </a:solidFill>
                <a:effectLst/>
                <a:latin typeface="+mn-lt"/>
                <a:ea typeface="+mn-ea"/>
                <a:cs typeface="+mn-cs"/>
              </a:rPr>
              <a:t> heuristic.</a:t>
            </a:r>
          </a:p>
          <a:p>
            <a:pPr marL="228600" indent="-228600">
              <a:buAutoNum type="arabicPeriod"/>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10</a:t>
            </a:fld>
            <a:endParaRPr lang="en-US"/>
          </a:p>
        </p:txBody>
      </p:sp>
    </p:spTree>
    <p:extLst>
      <p:ext uri="{BB962C8B-B14F-4D97-AF65-F5344CB8AC3E}">
        <p14:creationId xmlns:p14="http://schemas.microsoft.com/office/powerpoint/2010/main" val="399505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11</a:t>
            </a:fld>
            <a:endParaRPr lang="en-US"/>
          </a:p>
        </p:txBody>
      </p:sp>
    </p:spTree>
    <p:extLst>
      <p:ext uri="{BB962C8B-B14F-4D97-AF65-F5344CB8AC3E}">
        <p14:creationId xmlns:p14="http://schemas.microsoft.com/office/powerpoint/2010/main" val="526366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12</a:t>
            </a:fld>
            <a:endParaRPr lang="en-US"/>
          </a:p>
        </p:txBody>
      </p:sp>
    </p:spTree>
    <p:extLst>
      <p:ext uri="{BB962C8B-B14F-4D97-AF65-F5344CB8AC3E}">
        <p14:creationId xmlns:p14="http://schemas.microsoft.com/office/powerpoint/2010/main" val="84987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vi-V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FAA3EC-8CBF-4A86-91D8-B11C817C0FAD}" type="slidenum">
              <a:rPr lang="en-US" smtClean="0"/>
              <a:t>13</a:t>
            </a:fld>
            <a:endParaRPr lang="en-US"/>
          </a:p>
        </p:txBody>
      </p:sp>
    </p:spTree>
    <p:extLst>
      <p:ext uri="{BB962C8B-B14F-4D97-AF65-F5344CB8AC3E}">
        <p14:creationId xmlns:p14="http://schemas.microsoft.com/office/powerpoint/2010/main" val="2102631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dirty="0"/>
              <a:t>3/31/2020</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FB075A7A-4A9A-410F-B848-AB998ACC9419}" type="datetimeFigureOut">
              <a:rPr lang="en-US" dirty="0"/>
              <a:pPr/>
              <a:t>3/31/2020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AA5F3E88-2D66-4D17-B0FA-EA13CB20B2FF}" type="datetimeFigureOut">
              <a:rPr lang="en-US" dirty="0"/>
              <a:pPr/>
              <a:t>3/31/2020</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latin typeface="Times New Roman" panose="02020603050405020304" pitchFamily="18" charset="0"/>
                <a:cs typeface="Times New Roman" panose="02020603050405020304" pitchFamily="18" charset="0"/>
              </a:defRPr>
            </a:lvl1pPr>
          </a:lstStyle>
          <a:p>
            <a:fld id="{4D8F36E1-9596-4E98-8786-4A17C5D29C65}" type="datetimeFigureOut">
              <a:rPr lang="en-US" smtClean="0"/>
              <a:pPr/>
              <a:t>3/31/2020</a:t>
            </a:fld>
            <a:endParaRPr lang="en-US" dirty="0"/>
          </a:p>
        </p:txBody>
      </p:sp>
      <p:sp>
        <p:nvSpPr>
          <p:cNvPr id="5" name="Footer Placeholder 4"/>
          <p:cNvSpPr>
            <a:spLocks noGrp="1"/>
          </p:cNvSpPr>
          <p:nvPr>
            <p:ph type="ftr" sz="quarter" idx="11"/>
          </p:nvPr>
        </p:nvSpPr>
        <p:spPr/>
        <p:txBody>
          <a:bodyPr/>
          <a:lstStyle>
            <a:lvl1pPr>
              <a:defRPr>
                <a:solidFill>
                  <a:schemeClr val="tx2"/>
                </a:solidFill>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latin typeface="Times New Roman" panose="02020603050405020304" pitchFamily="18" charset="0"/>
                <a:cs typeface="Times New Roman" panose="02020603050405020304" pitchFamily="18" charset="0"/>
              </a:defRPr>
            </a:lvl1pPr>
          </a:lstStyle>
          <a:p>
            <a:fld id="{4FAB73BC-B049-4115-A692-8D63A059BFB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Times New Roman" panose="02020603050405020304" pitchFamily="18" charset="0"/>
                <a:ea typeface="+mn-ea"/>
                <a:cs typeface="Times New Roman" panose="02020603050405020304"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latin typeface="Times New Roman" panose="02020603050405020304" pitchFamily="18" charset="0"/>
                <a:cs typeface="Times New Roman" panose="02020603050405020304" pitchFamily="18"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Times New Roman" panose="02020603050405020304" pitchFamily="18" charset="0"/>
                <a:ea typeface="+mn-ea"/>
                <a:cs typeface="Times New Roman" panose="02020603050405020304" pitchFamily="18" charset="0"/>
              </a:defRPr>
            </a:lvl1pPr>
          </a:lstStyle>
          <a:p>
            <a:fld id="{EE4D1A55-63BC-4BA2-9538-7DDEADA10621}" type="datetimeFigureOut">
              <a:rPr lang="en-US" smtClean="0"/>
              <a:pPr/>
              <a:t>3/31/2020</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latin typeface="Times New Roman" panose="02020603050405020304" pitchFamily="18" charset="0"/>
                <a:cs typeface="Times New Roman" panose="02020603050405020304" pitchFamily="18" charset="0"/>
              </a:defRPr>
            </a:lvl1pPr>
          </a:lstStyle>
          <a:p>
            <a:fld id="{4FAB73BC-B049-4115-A692-8D63A059BFB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66D01ABB-8821-4BF5-97A9-E1A66ACAEAA9}" type="datetimeFigureOut">
              <a:rPr lang="en-US" dirty="0"/>
              <a:pPr/>
              <a:t>3/31/2020</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20C37B1C-D4A1-4A4F-A470-80868146AFC5}" type="datetimeFigureOut">
              <a:rPr lang="en-US" dirty="0"/>
              <a:pPr/>
              <a:t>3/31/2020</a:t>
            </a:fld>
            <a:endParaRPr lang="en-US" dirty="0"/>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6D31D1B9-F39E-471E-80A9-595CAA5664AD}" type="datetimeFigureOut">
              <a:rPr lang="en-US" dirty="0"/>
              <a:pPr/>
              <a:t>3/31/2020</a:t>
            </a:fld>
            <a:endParaRPr lang="en-US" dirty="0"/>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33FCEABC-E2B9-4606-A74F-CB06AF596887}" type="datetimeFigureOut">
              <a:rPr lang="en-US" dirty="0"/>
              <a:pPr/>
              <a:t>3/31/2020</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A8850A0-01A3-4F4E-AA52-F716A9BFD4EB}" type="datetimeFigureOut">
              <a:rPr lang="en-US" dirty="0"/>
              <a:pPr/>
              <a:t>3/31/2020</a:t>
            </a:fld>
            <a:endParaRPr lang="en-US" dirty="0"/>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dirty="0"/>
              <a:pPr/>
              <a:t>‹#›</a:t>
            </a:fld>
            <a:endParaRPr lang="en-US" dirty="0"/>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3/31/2020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17205CAA-4E5A-4223-BD55-C5D2841AC9EF}" type="datetimeFigureOut">
              <a:rPr lang="en-US" dirty="0"/>
              <a:t>3/31/2020</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olah.github.io/posts/2015-08-Understanding-LSTMs/img/LSTM3-focus-f.p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hyperlink" Target="https://colah.github.io/posts/2015-08-Understanding-LSTMs/img/LSTM3-focus-i.p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hyperlink" Target="https://colah.github.io/posts/2015-08-Understanding-LSTMs/img/LSTM3-focus-C.pn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h.github.io/posts/2015-08-Understanding-LSTMs/img/LSTM3-focus-o.p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a:effectLst/>
                <a:latin typeface="Times New Roman" panose="02020603050405020304" pitchFamily="18" charset="0"/>
                <a:cs typeface="Times New Roman" panose="02020603050405020304" pitchFamily="18" charset="0"/>
              </a:rPr>
              <a:t>Nghiên cứu thư viện nhận dạng ký tự quang học Tesseract và </a:t>
            </a:r>
            <a:r>
              <a:rPr lang="en-US" sz="4800" b="1" dirty="0" err="1">
                <a:effectLst/>
                <a:latin typeface="Times New Roman" panose="02020603050405020304" pitchFamily="18" charset="0"/>
                <a:cs typeface="Times New Roman" panose="02020603050405020304" pitchFamily="18" charset="0"/>
              </a:rPr>
              <a:t>ứng</a:t>
            </a:r>
            <a:r>
              <a:rPr lang="en-US" sz="4800" b="1" dirty="0">
                <a:effectLst/>
                <a:latin typeface="Times New Roman" panose="02020603050405020304" pitchFamily="18" charset="0"/>
                <a:cs typeface="Times New Roman" panose="02020603050405020304" pitchFamily="18" charset="0"/>
              </a:rPr>
              <a:t> </a:t>
            </a:r>
            <a:r>
              <a:rPr lang="en-US" sz="4800" b="1" dirty="0" smtClean="0">
                <a:effectLst/>
                <a:latin typeface="Times New Roman" panose="02020603050405020304" pitchFamily="18" charset="0"/>
                <a:cs typeface="Times New Roman" panose="02020603050405020304" pitchFamily="18" charset="0"/>
              </a:rPr>
              <a:t>dụng</a:t>
            </a:r>
            <a:endParaRPr lang="en-US" sz="48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fontScale="92500" lnSpcReduction="20000"/>
          </a:bodyPr>
          <a:lstStyle/>
          <a:p>
            <a:r>
              <a:rPr lang="en-US" dirty="0" err="1" smtClean="0">
                <a:solidFill>
                  <a:schemeClr val="tx1">
                    <a:lumMod val="95000"/>
                  </a:schemeClr>
                </a:solidFill>
                <a:latin typeface="Times New Roman" panose="02020603050405020304" pitchFamily="18" charset="0"/>
                <a:cs typeface="Times New Roman" panose="02020603050405020304" pitchFamily="18" charset="0"/>
              </a:rPr>
              <a:t>Học</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viên</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thực</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hiện</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Trần</a:t>
            </a:r>
            <a:r>
              <a:rPr lang="en-US" dirty="0" smtClean="0">
                <a:solidFill>
                  <a:schemeClr val="tx1">
                    <a:lumMod val="95000"/>
                  </a:schemeClr>
                </a:solidFill>
                <a:latin typeface="Times New Roman" panose="02020603050405020304" pitchFamily="18" charset="0"/>
                <a:cs typeface="Times New Roman" panose="02020603050405020304" pitchFamily="18" charset="0"/>
              </a:rPr>
              <a:t> Nam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Khánh</a:t>
            </a:r>
            <a:endParaRPr lang="en-US" dirty="0" smtClean="0">
              <a:solidFill>
                <a:schemeClr val="tx1">
                  <a:lumMod val="95000"/>
                </a:schemeClr>
              </a:solidFill>
              <a:latin typeface="Times New Roman" panose="02020603050405020304" pitchFamily="18" charset="0"/>
              <a:cs typeface="Times New Roman" panose="02020603050405020304" pitchFamily="18" charset="0"/>
            </a:endParaRPr>
          </a:p>
          <a:p>
            <a:r>
              <a:rPr lang="en-US" dirty="0" err="1" smtClean="0">
                <a:solidFill>
                  <a:schemeClr val="tx1">
                    <a:lumMod val="95000"/>
                  </a:schemeClr>
                </a:solidFill>
                <a:latin typeface="Times New Roman" panose="02020603050405020304" pitchFamily="18" charset="0"/>
                <a:cs typeface="Times New Roman" panose="02020603050405020304" pitchFamily="18" charset="0"/>
              </a:rPr>
              <a:t>Giảng</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viên</a:t>
            </a:r>
            <a:r>
              <a:rPr lang="en-US" dirty="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hướng</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dẫn</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Trung</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Tá</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Hồ</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Nhật</a:t>
            </a:r>
            <a:r>
              <a:rPr lang="en-US" dirty="0" smtClean="0">
                <a:solidFill>
                  <a:schemeClr val="tx1">
                    <a:lumMod val="95000"/>
                  </a:schemeClr>
                </a:solidFill>
                <a:latin typeface="Times New Roman" panose="02020603050405020304" pitchFamily="18" charset="0"/>
                <a:cs typeface="Times New Roman" panose="02020603050405020304" pitchFamily="18" charset="0"/>
              </a:rPr>
              <a:t> </a:t>
            </a:r>
            <a:r>
              <a:rPr lang="en-US" dirty="0" err="1" smtClean="0">
                <a:solidFill>
                  <a:schemeClr val="tx1">
                    <a:lumMod val="95000"/>
                  </a:schemeClr>
                </a:solidFill>
                <a:latin typeface="Times New Roman" panose="02020603050405020304" pitchFamily="18" charset="0"/>
                <a:cs typeface="Times New Roman" panose="02020603050405020304" pitchFamily="18" charset="0"/>
              </a:rPr>
              <a:t>Quang</a:t>
            </a:r>
            <a:endParaRPr lang="en-US" dirty="0">
              <a:solidFill>
                <a:schemeClr val="tx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9116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1521524"/>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324015" y="5703797"/>
            <a:ext cx="3580783" cy="646331"/>
          </a:xfrm>
          <a:prstGeom prst="rect">
            <a:avLst/>
          </a:prstGeom>
        </p:spPr>
        <p:txBody>
          <a:bodyPr wrap="square">
            <a:spAutoFit/>
          </a:bodyPr>
          <a:lstStyle/>
          <a:p>
            <a:pPr algn="ct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7. </a:t>
            </a:r>
            <a:r>
              <a:rPr lang="en-US" dirty="0" err="1" smtClean="0">
                <a:latin typeface="Times New Roman" panose="02020603050405020304" pitchFamily="18" charset="0"/>
                <a:ea typeface="Calibri" panose="020F0502020204030204" pitchFamily="34" charset="0"/>
              </a:rPr>
              <a:t>Kết</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quả</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thu</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được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sau</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khi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phân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tích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bố</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cục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trang</a:t>
            </a:r>
            <a:endParaRPr lang="en-US" dirty="0"/>
          </a:p>
        </p:txBody>
      </p:sp>
      <p:sp>
        <p:nvSpPr>
          <p:cNvPr id="10" name="Rectangle 9"/>
          <p:cNvSpPr/>
          <p:nvPr/>
        </p:nvSpPr>
        <p:spPr>
          <a:xfrm>
            <a:off x="523875" y="1458396"/>
            <a:ext cx="4092787" cy="369332"/>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2: </a:t>
            </a:r>
            <a:r>
              <a:rPr lang="en-US" i="1" dirty="0" err="1">
                <a:latin typeface="Times New Roman" panose="02020603050405020304" pitchFamily="18" charset="0"/>
                <a:ea typeface="Calibri" panose="020F0502020204030204" pitchFamily="34" charset="0"/>
              </a:rPr>
              <a:t>Quá</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phân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tích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bố</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cục</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trang</a:t>
            </a:r>
            <a:r>
              <a:rPr lang="en-US" dirty="0">
                <a:latin typeface="Times New Roman" panose="02020603050405020304" pitchFamily="18" charset="0"/>
                <a:ea typeface="Calibri" panose="020F0502020204030204" pitchFamily="34" charset="0"/>
              </a:rPr>
              <a:t> </a:t>
            </a:r>
            <a:endParaRPr lang="en-US" dirty="0"/>
          </a:p>
        </p:txBody>
      </p:sp>
      <p:pic>
        <p:nvPicPr>
          <p:cNvPr id="11" name="Picture 10"/>
          <p:cNvPicPr/>
          <p:nvPr/>
        </p:nvPicPr>
        <p:blipFill>
          <a:blip r:embed="rId3"/>
          <a:stretch>
            <a:fillRect/>
          </a:stretch>
        </p:blipFill>
        <p:spPr>
          <a:xfrm>
            <a:off x="4952683" y="564451"/>
            <a:ext cx="6062980" cy="5139346"/>
          </a:xfrm>
          <a:prstGeom prst="rect">
            <a:avLst/>
          </a:prstGeom>
        </p:spPr>
      </p:pic>
    </p:spTree>
    <p:extLst>
      <p:ext uri="{BB962C8B-B14F-4D97-AF65-F5344CB8AC3E}">
        <p14:creationId xmlns:p14="http://schemas.microsoft.com/office/powerpoint/2010/main" val="298402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1521524"/>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p:cNvSpPr/>
          <p:nvPr/>
        </p:nvSpPr>
        <p:spPr>
          <a:xfrm>
            <a:off x="523875" y="1329808"/>
            <a:ext cx="11249025" cy="5078313"/>
          </a:xfrm>
          <a:prstGeom prst="rect">
            <a:avLst/>
          </a:prstGeom>
        </p:spPr>
        <p:txBody>
          <a:bodyPr wrap="square">
            <a:spAutoFit/>
          </a:bodyPr>
          <a:lstStyle/>
          <a:p>
            <a:pPr algn="just"/>
            <a:r>
              <a:rPr lang="vi-VN" dirty="0">
                <a:latin typeface="Times New Roman" panose="02020603050405020304" pitchFamily="18" charset="0"/>
                <a:ea typeface="Calibri" panose="020F0502020204030204" pitchFamily="34" charset="0"/>
              </a:rPr>
              <a:t>Bước 3: Nhận dạng đường cơ sơ và các từ: trong bước này,Tesseract sử dụng một thuật toán rất mới lạ để tìm các hàng văn bản trên một trang. Thuật toán thực hiện tốt ngay cả khi có các ký tự bị hỏng và nối, nhiễu hạt và xiên </a:t>
            </a:r>
            <a:r>
              <a:rPr lang="vi-VN" dirty="0" smtClean="0">
                <a:latin typeface="Times New Roman" panose="02020603050405020304" pitchFamily="18" charset="0"/>
                <a:ea typeface="Calibri" panose="020F0502020204030204" pitchFamily="34" charset="0"/>
              </a:rPr>
              <a:t>t</a:t>
            </a:r>
            <a:r>
              <a:rPr lang="en-US" dirty="0" smtClean="0">
                <a:latin typeface="Times New Roman" panose="02020603050405020304" pitchFamily="18" charset="0"/>
                <a:ea typeface="Calibri" panose="020F0502020204030204" pitchFamily="34" charset="0"/>
              </a:rPr>
              <a:t>rang</a:t>
            </a:r>
          </a:p>
          <a:p>
            <a:pPr algn="just"/>
            <a:r>
              <a:rPr lang="vi-VN" dirty="0" smtClean="0">
                <a:latin typeface="Times New Roman" panose="02020603050405020304" pitchFamily="18" charset="0"/>
                <a:ea typeface="Calibri" panose="020F0502020204030204" pitchFamily="34" charset="0"/>
              </a:rPr>
              <a:t>1.</a:t>
            </a:r>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Quá </a:t>
            </a:r>
            <a:r>
              <a:rPr lang="vi-VN" dirty="0">
                <a:latin typeface="Times New Roman" panose="02020603050405020304" pitchFamily="18" charset="0"/>
                <a:ea typeface="Calibri" panose="020F0502020204030204" pitchFamily="34" charset="0"/>
              </a:rPr>
              <a:t>trình phân tích các thành phần liên thông (Connected component analysis) được thực hiện để tìm ra hình dạng phác thảo của những thành phần liên thông, gọi là các blob.</a:t>
            </a:r>
          </a:p>
          <a:p>
            <a:pPr marL="342900" indent="-342900">
              <a:buAutoNum type="arabicPeriod" startAt="2"/>
            </a:pPr>
            <a:r>
              <a:rPr lang="vi-VN" dirty="0" smtClean="0">
                <a:latin typeface="Times New Roman" panose="02020603050405020304" pitchFamily="18" charset="0"/>
                <a:ea typeface="Calibri" panose="020F0502020204030204" pitchFamily="34" charset="0"/>
              </a:rPr>
              <a:t>Chiều </a:t>
            </a:r>
            <a:r>
              <a:rPr lang="vi-VN" dirty="0">
                <a:latin typeface="Times New Roman" panose="02020603050405020304" pitchFamily="18" charset="0"/>
                <a:ea typeface="Calibri" panose="020F0502020204030204" pitchFamily="34" charset="0"/>
              </a:rPr>
              <a:t>cao trung bình được sử dụng gần đúng kích thước văn bản trong vùng và các thành phần (blob) nhỏ hơn một phần của chiều cao trung bình chủ yếu là dấu chấm câu, dấu phụ và nhiễu được lọc ra</a:t>
            </a:r>
            <a:r>
              <a:rPr lang="vi-VN" dirty="0" smtClean="0">
                <a:latin typeface="Times New Roman" panose="02020603050405020304" pitchFamily="18" charset="0"/>
                <a:ea typeface="Calibri" panose="020F0502020204030204" pitchFamily="34" charset="0"/>
              </a:rPr>
              <a:t>.</a:t>
            </a:r>
            <a:endParaRPr lang="en-US" dirty="0" smtClean="0">
              <a:latin typeface="Times New Roman" panose="02020603050405020304" pitchFamily="18" charset="0"/>
              <a:ea typeface="Calibri" panose="020F0502020204030204" pitchFamily="34" charset="0"/>
            </a:endParaRPr>
          </a:p>
          <a:p>
            <a:pPr marL="342900" indent="-342900">
              <a:buAutoNum type="arabicPeriod" startAt="2"/>
            </a:pPr>
            <a:r>
              <a:rPr lang="vi-VN" dirty="0" smtClean="0">
                <a:latin typeface="Times New Roman" panose="02020603050405020304" pitchFamily="18" charset="0"/>
                <a:ea typeface="Calibri" panose="020F0502020204030204" pitchFamily="34" charset="0"/>
              </a:rPr>
              <a:t>Các </a:t>
            </a:r>
            <a:r>
              <a:rPr lang="vi-VN" dirty="0">
                <a:latin typeface="Times New Roman" panose="02020603050405020304" pitchFamily="18" charset="0"/>
                <a:ea typeface="Calibri" panose="020F0502020204030204" pitchFamily="34" charset="0"/>
              </a:rPr>
              <a:t>blob được sắp xếp (theo thứ tự tăng dần) bằng cách sử dụng tọa độ x (của cạnh trái) làm khóa sắp xếp. Loại này làm cho nó có thể theo dõi độ nghiêng trên trang</a:t>
            </a:r>
            <a:r>
              <a:rPr lang="vi-VN" dirty="0" smtClean="0">
                <a:latin typeface="Times New Roman" panose="02020603050405020304" pitchFamily="18" charset="0"/>
                <a:ea typeface="Calibri" panose="020F0502020204030204" pitchFamily="34" charset="0"/>
              </a:rPr>
              <a:t>.</a:t>
            </a:r>
            <a:endParaRPr lang="en-US" dirty="0" smtClean="0">
              <a:latin typeface="Times New Roman" panose="02020603050405020304" pitchFamily="18" charset="0"/>
              <a:ea typeface="Calibri" panose="020F0502020204030204" pitchFamily="34" charset="0"/>
            </a:endParaRPr>
          </a:p>
          <a:p>
            <a:pPr marL="342900" indent="-342900">
              <a:buAutoNum type="arabicPeriod" startAt="2"/>
            </a:pPr>
            <a:r>
              <a:rPr lang="vi-VN" dirty="0" smtClean="0">
                <a:latin typeface="Times New Roman" panose="02020603050405020304" pitchFamily="18" charset="0"/>
                <a:ea typeface="Calibri" panose="020F0502020204030204" pitchFamily="34" charset="0"/>
              </a:rPr>
              <a:t>Bắt </a:t>
            </a:r>
            <a:r>
              <a:rPr lang="vi-VN" dirty="0">
                <a:latin typeface="Times New Roman" panose="02020603050405020304" pitchFamily="18" charset="0"/>
                <a:ea typeface="Calibri" panose="020F0502020204030204" pitchFamily="34" charset="0"/>
              </a:rPr>
              <a:t>đầu vòng lặp: với mỗi blob theo thứ tự sắp xếp</a:t>
            </a:r>
            <a:r>
              <a:rPr lang="vi-VN" dirty="0" smtClean="0">
                <a:latin typeface="Times New Roman" panose="02020603050405020304" pitchFamily="18" charset="0"/>
                <a:ea typeface="Calibri" panose="020F0502020204030204" pitchFamily="34" charset="0"/>
              </a:rPr>
              <a:t>:</a:t>
            </a:r>
            <a:endParaRPr lang="en-US" dirty="0" smtClean="0">
              <a:latin typeface="Times New Roman" panose="02020603050405020304" pitchFamily="18" charset="0"/>
              <a:ea typeface="Calibri" panose="020F0502020204030204" pitchFamily="34" charset="0"/>
            </a:endParaRPr>
          </a:p>
          <a:p>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Tìm </a:t>
            </a:r>
            <a:r>
              <a:rPr lang="vi-VN" dirty="0">
                <a:latin typeface="Times New Roman" panose="02020603050405020304" pitchFamily="18" charset="0"/>
                <a:ea typeface="Calibri" panose="020F0502020204030204" pitchFamily="34" charset="0"/>
              </a:rPr>
              <a:t>hàng hiện có chồng chéo nhất với blob.</a:t>
            </a:r>
          </a:p>
          <a:p>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Nếu </a:t>
            </a:r>
            <a:r>
              <a:rPr lang="vi-VN" dirty="0">
                <a:latin typeface="Times New Roman" panose="02020603050405020304" pitchFamily="18" charset="0"/>
                <a:ea typeface="Calibri" panose="020F0502020204030204" pitchFamily="34" charset="0"/>
              </a:rPr>
              <a:t>không có hàng chồng chéo:</a:t>
            </a:r>
          </a:p>
          <a:p>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Tạo </a:t>
            </a:r>
            <a:r>
              <a:rPr lang="vi-VN" dirty="0">
                <a:latin typeface="Times New Roman" panose="02020603050405020304" pitchFamily="18" charset="0"/>
                <a:ea typeface="Calibri" panose="020F0502020204030204" pitchFamily="34" charset="0"/>
              </a:rPr>
              <a:t>một hàng mới và thêm blob vào trong đó.</a:t>
            </a:r>
          </a:p>
          <a:p>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Lấy </a:t>
            </a:r>
            <a:r>
              <a:rPr lang="vi-VN" dirty="0">
                <a:latin typeface="Times New Roman" panose="02020603050405020304" pitchFamily="18" charset="0"/>
                <a:ea typeface="Calibri" panose="020F0502020204030204" pitchFamily="34" charset="0"/>
              </a:rPr>
              <a:t>đỉnh và đáy tọa độ của blob là cận trên và cận dưới của hàng.</a:t>
            </a:r>
          </a:p>
          <a:p>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Nếu </a:t>
            </a:r>
            <a:r>
              <a:rPr lang="vi-VN" dirty="0">
                <a:latin typeface="Times New Roman" panose="02020603050405020304" pitchFamily="18" charset="0"/>
                <a:ea typeface="Calibri" panose="020F0502020204030204" pitchFamily="34" charset="0"/>
              </a:rPr>
              <a:t>có:</a:t>
            </a:r>
          </a:p>
          <a:p>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Thêm </a:t>
            </a:r>
            <a:r>
              <a:rPr lang="vi-VN" dirty="0">
                <a:latin typeface="Times New Roman" panose="02020603050405020304" pitchFamily="18" charset="0"/>
                <a:ea typeface="Calibri" panose="020F0502020204030204" pitchFamily="34" charset="0"/>
              </a:rPr>
              <a:t>blob vào hàng.</a:t>
            </a:r>
          </a:p>
          <a:p>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Mở </a:t>
            </a:r>
            <a:r>
              <a:rPr lang="vi-VN" dirty="0">
                <a:latin typeface="Times New Roman" panose="02020603050405020304" pitchFamily="18" charset="0"/>
                <a:ea typeface="Calibri" panose="020F0502020204030204" pitchFamily="34" charset="0"/>
              </a:rPr>
              <a:t>rộng giới hạn trên cùng và dưới cùng của hàng với đỉnh và đáy của blob, cắt chiều cao hàng theo giới hạn.</a:t>
            </a:r>
          </a:p>
          <a:p>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Kết </a:t>
            </a:r>
            <a:r>
              <a:rPr lang="vi-VN" dirty="0">
                <a:latin typeface="Times New Roman" panose="02020603050405020304" pitchFamily="18" charset="0"/>
                <a:ea typeface="Calibri" panose="020F0502020204030204" pitchFamily="34" charset="0"/>
              </a:rPr>
              <a:t>thúc xét điều kiện</a:t>
            </a:r>
          </a:p>
          <a:p>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      </a:t>
            </a:r>
            <a:r>
              <a:rPr lang="vi-VN" dirty="0" smtClean="0">
                <a:latin typeface="Times New Roman" panose="02020603050405020304" pitchFamily="18" charset="0"/>
                <a:ea typeface="Calibri" panose="020F0502020204030204" pitchFamily="34" charset="0"/>
              </a:rPr>
              <a:t>Kết </a:t>
            </a:r>
            <a:r>
              <a:rPr lang="vi-VN" dirty="0">
                <a:latin typeface="Times New Roman" panose="02020603050405020304" pitchFamily="18" charset="0"/>
                <a:ea typeface="Calibri" panose="020F0502020204030204" pitchFamily="34" charset="0"/>
              </a:rPr>
              <a:t>thúc vòng </a:t>
            </a:r>
            <a:r>
              <a:rPr lang="vi-VN" dirty="0" smtClean="0">
                <a:latin typeface="Times New Roman" panose="02020603050405020304" pitchFamily="18" charset="0"/>
                <a:ea typeface="Calibri" panose="020F0502020204030204" pitchFamily="34" charset="0"/>
              </a:rPr>
              <a:t>lặp</a:t>
            </a:r>
            <a:endParaRPr lang="vi-VN"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08203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wipe(up)">
                                      <p:cBhvr>
                                        <p:cTn id="22" dur="500"/>
                                        <p:tgtEl>
                                          <p:spTgt spid="10">
                                            <p:txEl>
                                              <p:pRg st="4" end="4"/>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Effect transition="in" filter="wipe(up)">
                                      <p:cBhvr>
                                        <p:cTn id="25" dur="500"/>
                                        <p:tgtEl>
                                          <p:spTgt spid="10">
                                            <p:txEl>
                                              <p:pRg st="5" end="5"/>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wipe(up)">
                                      <p:cBhvr>
                                        <p:cTn id="28" dur="500"/>
                                        <p:tgtEl>
                                          <p:spTgt spid="10">
                                            <p:txEl>
                                              <p:pRg st="6" end="6"/>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animEffect transition="in" filter="wipe(up)">
                                      <p:cBhvr>
                                        <p:cTn id="31" dur="500"/>
                                        <p:tgtEl>
                                          <p:spTgt spid="10">
                                            <p:txEl>
                                              <p:pRg st="7" end="7"/>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10">
                                            <p:txEl>
                                              <p:pRg st="8" end="8"/>
                                            </p:txEl>
                                          </p:spTgt>
                                        </p:tgtEl>
                                        <p:attrNameLst>
                                          <p:attrName>style.visibility</p:attrName>
                                        </p:attrNameLst>
                                      </p:cBhvr>
                                      <p:to>
                                        <p:strVal val="visible"/>
                                      </p:to>
                                    </p:set>
                                    <p:animEffect transition="in" filter="wipe(up)">
                                      <p:cBhvr>
                                        <p:cTn id="34" dur="500"/>
                                        <p:tgtEl>
                                          <p:spTgt spid="10">
                                            <p:txEl>
                                              <p:pRg st="8" end="8"/>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animEffect transition="in" filter="wipe(up)">
                                      <p:cBhvr>
                                        <p:cTn id="37" dur="500"/>
                                        <p:tgtEl>
                                          <p:spTgt spid="10">
                                            <p:txEl>
                                              <p:pRg st="9" end="9"/>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10">
                                            <p:txEl>
                                              <p:pRg st="10" end="10"/>
                                            </p:txEl>
                                          </p:spTgt>
                                        </p:tgtEl>
                                        <p:attrNameLst>
                                          <p:attrName>style.visibility</p:attrName>
                                        </p:attrNameLst>
                                      </p:cBhvr>
                                      <p:to>
                                        <p:strVal val="visible"/>
                                      </p:to>
                                    </p:set>
                                    <p:animEffect transition="in" filter="wipe(up)">
                                      <p:cBhvr>
                                        <p:cTn id="40" dur="500"/>
                                        <p:tgtEl>
                                          <p:spTgt spid="10">
                                            <p:txEl>
                                              <p:pRg st="10" end="10"/>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10">
                                            <p:txEl>
                                              <p:pRg st="11" end="11"/>
                                            </p:txEl>
                                          </p:spTgt>
                                        </p:tgtEl>
                                        <p:attrNameLst>
                                          <p:attrName>style.visibility</p:attrName>
                                        </p:attrNameLst>
                                      </p:cBhvr>
                                      <p:to>
                                        <p:strVal val="visible"/>
                                      </p:to>
                                    </p:set>
                                    <p:animEffect transition="in" filter="wipe(up)">
                                      <p:cBhvr>
                                        <p:cTn id="43" dur="500"/>
                                        <p:tgtEl>
                                          <p:spTgt spid="10">
                                            <p:txEl>
                                              <p:pRg st="11" end="11"/>
                                            </p:txEl>
                                          </p:spTgt>
                                        </p:tgtEl>
                                      </p:cBhvr>
                                    </p:animEffect>
                                  </p:childTnLst>
                                </p:cTn>
                              </p:par>
                              <p:par>
                                <p:cTn id="44" presetID="22" presetClass="entr" presetSubtype="1" fill="hold" nodeType="withEffect">
                                  <p:stCondLst>
                                    <p:cond delay="0"/>
                                  </p:stCondLst>
                                  <p:childTnLst>
                                    <p:set>
                                      <p:cBhvr>
                                        <p:cTn id="45" dur="1" fill="hold">
                                          <p:stCondLst>
                                            <p:cond delay="0"/>
                                          </p:stCondLst>
                                        </p:cTn>
                                        <p:tgtEl>
                                          <p:spTgt spid="10">
                                            <p:txEl>
                                              <p:pRg st="12" end="12"/>
                                            </p:txEl>
                                          </p:spTgt>
                                        </p:tgtEl>
                                        <p:attrNameLst>
                                          <p:attrName>style.visibility</p:attrName>
                                        </p:attrNameLst>
                                      </p:cBhvr>
                                      <p:to>
                                        <p:strVal val="visible"/>
                                      </p:to>
                                    </p:set>
                                    <p:animEffect transition="in" filter="wipe(up)">
                                      <p:cBhvr>
                                        <p:cTn id="46" dur="500"/>
                                        <p:tgtEl>
                                          <p:spTgt spid="10">
                                            <p:txEl>
                                              <p:pRg st="12" end="12"/>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10">
                                            <p:txEl>
                                              <p:pRg st="13" end="13"/>
                                            </p:txEl>
                                          </p:spTgt>
                                        </p:tgtEl>
                                        <p:attrNameLst>
                                          <p:attrName>style.visibility</p:attrName>
                                        </p:attrNameLst>
                                      </p:cBhvr>
                                      <p:to>
                                        <p:strVal val="visible"/>
                                      </p:to>
                                    </p:set>
                                    <p:animEffect transition="in" filter="wipe(up)">
                                      <p:cBhvr>
                                        <p:cTn id="49" dur="500"/>
                                        <p:tgtEl>
                                          <p:spTgt spid="1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3852278" y="4088196"/>
            <a:ext cx="3580783" cy="369332"/>
          </a:xfrm>
          <a:prstGeom prst="rect">
            <a:avLst/>
          </a:prstGeom>
        </p:spPr>
        <p:txBody>
          <a:bodyPr wrap="square">
            <a:spAutoFit/>
          </a:bodyPr>
          <a:lstStyle/>
          <a:p>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8. </a:t>
            </a:r>
            <a:r>
              <a:rPr lang="en-US" dirty="0" err="1">
                <a:latin typeface="Times New Roman" panose="02020603050405020304" pitchFamily="18" charset="0"/>
                <a:ea typeface="Calibri" panose="020F0502020204030204" pitchFamily="34" charset="0"/>
              </a:rPr>
              <a:t>Phát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Phân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vùng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cột</a:t>
            </a:r>
            <a:endParaRPr lang="en-US" dirty="0"/>
          </a:p>
        </p:txBody>
      </p:sp>
      <p:sp>
        <p:nvSpPr>
          <p:cNvPr id="10" name="Rectangle 9"/>
          <p:cNvSpPr/>
          <p:nvPr/>
        </p:nvSpPr>
        <p:spPr>
          <a:xfrm>
            <a:off x="523875" y="1325213"/>
            <a:ext cx="4144083" cy="369332"/>
          </a:xfrm>
          <a:prstGeom prst="rect">
            <a:avLst/>
          </a:prstGeom>
        </p:spPr>
        <p:txBody>
          <a:bodyPr wrap="none">
            <a:spAutoFit/>
          </a:bodyPr>
          <a:lstStyle/>
          <a:p>
            <a:r>
              <a:rPr lang="vi-VN" dirty="0">
                <a:latin typeface="Times New Roman" panose="02020603050405020304" pitchFamily="18" charset="0"/>
                <a:ea typeface="Calibri" panose="020F0502020204030204" pitchFamily="34" charset="0"/>
              </a:rPr>
              <a:t>Bước 3: Nhận dạng đường cơ sơ và các </a:t>
            </a:r>
            <a:r>
              <a:rPr lang="vi-VN" dirty="0" smtClean="0">
                <a:latin typeface="Times New Roman" panose="02020603050405020304" pitchFamily="18" charset="0"/>
                <a:ea typeface="Calibri" panose="020F0502020204030204" pitchFamily="34" charset="0"/>
              </a:rPr>
              <a:t>từ</a:t>
            </a:r>
            <a:r>
              <a:rPr lang="en-US" dirty="0" smtClean="0">
                <a:latin typeface="Times New Roman" panose="02020603050405020304" pitchFamily="18" charset="0"/>
                <a:ea typeface="Calibri" panose="020F0502020204030204" pitchFamily="34" charset="0"/>
              </a:rPr>
              <a:t>:</a:t>
            </a:r>
            <a:endParaRPr lang="en-US" dirty="0"/>
          </a:p>
        </p:txBody>
      </p:sp>
      <p:pic>
        <p:nvPicPr>
          <p:cNvPr id="8" name="Picture 7"/>
          <p:cNvPicPr/>
          <p:nvPr/>
        </p:nvPicPr>
        <p:blipFill>
          <a:blip r:embed="rId3"/>
          <a:stretch>
            <a:fillRect/>
          </a:stretch>
        </p:blipFill>
        <p:spPr>
          <a:xfrm>
            <a:off x="2257425" y="2607501"/>
            <a:ext cx="7324407" cy="1406894"/>
          </a:xfrm>
          <a:prstGeom prst="rect">
            <a:avLst/>
          </a:prstGeom>
        </p:spPr>
      </p:pic>
      <p:sp>
        <p:nvSpPr>
          <p:cNvPr id="7" name="Rectangle 6"/>
          <p:cNvSpPr/>
          <p:nvPr/>
        </p:nvSpPr>
        <p:spPr>
          <a:xfrm>
            <a:off x="1685765" y="1776966"/>
            <a:ext cx="8467725" cy="400110"/>
          </a:xfrm>
          <a:prstGeom prst="rect">
            <a:avLst/>
          </a:prstGeom>
        </p:spPr>
        <p:txBody>
          <a:bodyPr wrap="square">
            <a:spAutoFit/>
          </a:bodyPr>
          <a:lstStyle/>
          <a:p>
            <a:r>
              <a:rPr lang="en-US" dirty="0" err="1">
                <a:latin typeface="Times New Roman" panose="02020603050405020304" pitchFamily="18" charset="0"/>
                <a:ea typeface="Calibri" panose="020F0502020204030204" pitchFamily="34" charset="0"/>
              </a:rPr>
              <a:t>Kết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đường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sở</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tự</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chứa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vùng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văn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bản</a:t>
            </a:r>
            <a:r>
              <a:rPr lang="en-US" dirty="0">
                <a:latin typeface="Times New Roman" panose="02020603050405020304" pitchFamily="18" charset="0"/>
                <a:ea typeface="Calibri" panose="020F0502020204030204" pitchFamily="34" charset="0"/>
              </a:rPr>
              <a:t>.</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156411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3363236" y="5959862"/>
            <a:ext cx="4877385" cy="369332"/>
          </a:xfrm>
          <a:prstGeom prst="rect">
            <a:avLst/>
          </a:prstGeom>
        </p:spPr>
        <p:txBody>
          <a:bodyPr wrap="square">
            <a:spAutoFit/>
          </a:bodyPr>
          <a:lstStyle/>
          <a:p>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9. </a:t>
            </a:r>
            <a:r>
              <a:rPr lang="en-US" dirty="0" err="1">
                <a:latin typeface="Times New Roman" panose="02020603050405020304" pitchFamily="18" charset="0"/>
                <a:ea typeface="Calibri" panose="020F0502020204030204" pitchFamily="34" charset="0"/>
              </a:rPr>
              <a:t>Cắt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thành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tự</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dựa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fixed-pitch</a:t>
            </a:r>
            <a:endParaRPr lang="en-US" dirty="0"/>
          </a:p>
        </p:txBody>
      </p:sp>
      <p:sp>
        <p:nvSpPr>
          <p:cNvPr id="2" name="Rectangle 1"/>
          <p:cNvSpPr/>
          <p:nvPr/>
        </p:nvSpPr>
        <p:spPr>
          <a:xfrm>
            <a:off x="523874" y="1325213"/>
            <a:ext cx="10848975" cy="2109745"/>
          </a:xfrm>
          <a:prstGeom prst="rect">
            <a:avLst/>
          </a:prstGeom>
        </p:spPr>
        <p:txBody>
          <a:bodyPr wrap="square">
            <a:spAutoFit/>
          </a:bodyPr>
          <a:lstStyle/>
          <a:p>
            <a:pPr indent="457200" algn="just">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4: </a:t>
            </a:r>
            <a:r>
              <a:rPr lang="en-US" i="1" dirty="0" err="1">
                <a:latin typeface="Times New Roman" panose="02020603050405020304" pitchFamily="18" charset="0"/>
                <a:ea typeface="Calibri" panose="020F0502020204030204" pitchFamily="34" charset="0"/>
              </a:rPr>
              <a:t>Nhận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dạng</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ký</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tự</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phân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tự</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hành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dạng</a:t>
            </a:r>
            <a:r>
              <a:rPr lang="en-US" dirty="0">
                <a:latin typeface="Times New Roman" panose="02020603050405020304" pitchFamily="18" charset="0"/>
                <a:ea typeface="Calibri" panose="020F0502020204030204" pitchFamily="34" charset="0"/>
              </a:rPr>
              <a:t>. Tesseract </a:t>
            </a:r>
            <a:r>
              <a:rPr lang="en-US" dirty="0" err="1">
                <a:latin typeface="Times New Roman" panose="02020603050405020304" pitchFamily="18" charset="0"/>
                <a:ea typeface="Calibri" panose="020F0502020204030204" pitchFamily="34" charset="0"/>
              </a:rPr>
              <a:t>kiểm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dòng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văn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bản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xem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liệu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chúng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cố</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đổi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giữa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tự</a:t>
            </a:r>
            <a:r>
              <a:rPr lang="en-US" dirty="0">
                <a:latin typeface="Times New Roman" panose="02020603050405020304" pitchFamily="18" charset="0"/>
                <a:ea typeface="Calibri" panose="020F0502020204030204" pitchFamily="34" charset="0"/>
              </a:rPr>
              <a:t> (</a:t>
            </a:r>
            <a:r>
              <a:rPr lang="en-US" i="1" dirty="0">
                <a:latin typeface="Times New Roman" panose="02020603050405020304" pitchFamily="18" charset="0"/>
                <a:ea typeface="Calibri" panose="020F0502020204030204" pitchFamily="34" charset="0"/>
              </a:rPr>
              <a:t>fixed pitch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phát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Đối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văn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bản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giữa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đổi</a:t>
            </a:r>
            <a:r>
              <a:rPr lang="en-US" dirty="0">
                <a:latin typeface="Times New Roman" panose="02020603050405020304" pitchFamily="18" charset="0"/>
                <a:ea typeface="Calibri" panose="020F0502020204030204" pitchFamily="34" charset="0"/>
              </a:rPr>
              <a:t> , Tesseract chia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thành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tự</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bằng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sử</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dụng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cố</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giữa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tự</a:t>
            </a:r>
            <a:r>
              <a:rPr lang="en-US" dirty="0">
                <a:latin typeface="Times New Roman" panose="02020603050405020304" pitchFamily="18" charset="0"/>
                <a:ea typeface="Calibri" panose="020F0502020204030204" pitchFamily="34" charset="0"/>
              </a:rPr>
              <a:t>. </a:t>
            </a:r>
            <a:endParaRPr lang="en-US" dirty="0" smtClean="0">
              <a:latin typeface="Times New Roman" panose="02020603050405020304" pitchFamily="18" charset="0"/>
              <a:ea typeface="Calibri" panose="020F0502020204030204" pitchFamily="34" charset="0"/>
            </a:endParaRPr>
          </a:p>
          <a:p>
            <a:pPr indent="457200" algn="just">
              <a:lnSpc>
                <a:spcPct val="112000"/>
              </a:lnSpc>
              <a:spcBef>
                <a:spcPts val="720"/>
              </a:spcBef>
              <a:spcAft>
                <a:spcPts val="720"/>
              </a:spcAft>
            </a:pPr>
            <a:r>
              <a:rPr lang="en-US" dirty="0" err="1" smtClean="0">
                <a:latin typeface="Times New Roman" panose="02020603050405020304" pitchFamily="18" charset="0"/>
                <a:ea typeface="Calibri" panose="020F0502020204030204" pitchFamily="34" charset="0"/>
              </a:rPr>
              <a:t>Vì</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mỗi</a:t>
            </a:r>
            <a:r>
              <a:rPr lang="en-US" dirty="0">
                <a:latin typeface="Times New Roman" panose="02020603050405020304" pitchFamily="18" charset="0"/>
                <a:ea typeface="Calibri" panose="020F0502020204030204" pitchFamily="34" charset="0"/>
              </a:rPr>
              <a:t> font </a:t>
            </a:r>
            <a:r>
              <a:rPr lang="en-US" dirty="0" err="1">
                <a:latin typeface="Times New Roman" panose="02020603050405020304" pitchFamily="18" charset="0"/>
                <a:ea typeface="Calibri" panose="020F0502020204030204" pitchFamily="34" charset="0"/>
              </a:rPr>
              <a:t>chữ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nhau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còn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chỉ</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áp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dụng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văn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bản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cao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độ</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cố</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a:t>
            </a:r>
          </a:p>
        </p:txBody>
      </p:sp>
      <p:pic>
        <p:nvPicPr>
          <p:cNvPr id="11" name="Picture 10"/>
          <p:cNvPicPr/>
          <p:nvPr/>
        </p:nvPicPr>
        <p:blipFill>
          <a:blip r:embed="rId3"/>
          <a:stretch>
            <a:fillRect/>
          </a:stretch>
        </p:blipFill>
        <p:spPr>
          <a:xfrm>
            <a:off x="1416872" y="3584307"/>
            <a:ext cx="8770115" cy="2159271"/>
          </a:xfrm>
          <a:prstGeom prst="rect">
            <a:avLst/>
          </a:prstGeom>
        </p:spPr>
      </p:pic>
    </p:spTree>
    <p:extLst>
      <p:ext uri="{BB962C8B-B14F-4D97-AF65-F5344CB8AC3E}">
        <p14:creationId xmlns:p14="http://schemas.microsoft.com/office/powerpoint/2010/main" val="146898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523874" y="1325213"/>
            <a:ext cx="10848975" cy="2599494"/>
          </a:xfrm>
          <a:prstGeom prst="rect">
            <a:avLst/>
          </a:prstGeom>
        </p:spPr>
        <p:txBody>
          <a:bodyPr wrap="square">
            <a:spAutoFit/>
          </a:bodyPr>
          <a:lstStyle/>
          <a:p>
            <a:pPr indent="457200" algn="just">
              <a:lnSpc>
                <a:spcPct val="112000"/>
              </a:lnSpc>
              <a:spcBef>
                <a:spcPts val="720"/>
              </a:spcBef>
              <a:spcAft>
                <a:spcPts val="720"/>
              </a:spcAft>
            </a:pPr>
            <a:r>
              <a:rPr lang="vi-VN" dirty="0">
                <a:latin typeface="Times New Roman" panose="02020603050405020304" pitchFamily="18" charset="0"/>
                <a:ea typeface="Calibri" panose="020F0502020204030204" pitchFamily="34" charset="0"/>
              </a:rPr>
              <a:t>Về cơ bản, bước này sẽ được xử lý qua 2 giai đoạn. </a:t>
            </a:r>
          </a:p>
          <a:p>
            <a:pPr indent="457200" algn="just">
              <a:lnSpc>
                <a:spcPct val="112000"/>
              </a:lnSpc>
              <a:spcBef>
                <a:spcPts val="720"/>
              </a:spcBef>
              <a:spcAft>
                <a:spcPts val="720"/>
              </a:spcAft>
            </a:pPr>
            <a:r>
              <a:rPr lang="vi-VN" dirty="0">
                <a:latin typeface="Times New Roman" panose="02020603050405020304" pitchFamily="18" charset="0"/>
                <a:ea typeface="Calibri" panose="020F0502020204030204" pitchFamily="34" charset="0"/>
              </a:rPr>
              <a:t>Giai đoạn 1: Nhận dạng các từ theo lượt. Các từ thỏa yêu cầu trong giai đoạn này sẽ được chuyển sang bộ phân loại thích ứng (apdaptive classifier) để làm dữ liệu huấn luyện. Chính nhờ đó mà bộ phân loại thích ứng sẽ có khả năng nhận diện được chính xác hơn ở phần sau của trang. Sau khi bộ phân loại thích ứng đã học được các thông tin có ích từ giai đoạn đầu khi nhận dạng phần trên của trang thì tiến hành giai đoạn 2.</a:t>
            </a:r>
          </a:p>
          <a:p>
            <a:pPr indent="457200" algn="just">
              <a:lnSpc>
                <a:spcPct val="112000"/>
              </a:lnSpc>
              <a:spcBef>
                <a:spcPts val="720"/>
              </a:spcBef>
              <a:spcAft>
                <a:spcPts val="720"/>
              </a:spcAft>
            </a:pPr>
            <a:r>
              <a:rPr lang="vi-VN" dirty="0">
                <a:latin typeface="Times New Roman" panose="02020603050405020304" pitchFamily="18" charset="0"/>
                <a:ea typeface="Calibri" panose="020F0502020204030204" pitchFamily="34" charset="0"/>
              </a:rPr>
              <a:t>Giai đoạn 2: Quét hết toàn bộ trang, các từ không được nhận diện chính xác ở giai đoạn đầu sẽ được nhận diện lại lần nữa. Cuối cùng bộ nhận diện sẽ tổng hợp lại các thông tin ở trên và cho ra kết quả nhận diện hoàn chỉnh.</a:t>
            </a:r>
          </a:p>
        </p:txBody>
      </p:sp>
    </p:spTree>
    <p:extLst>
      <p:ext uri="{BB962C8B-B14F-4D97-AF65-F5344CB8AC3E}">
        <p14:creationId xmlns:p14="http://schemas.microsoft.com/office/powerpoint/2010/main" val="406887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3"/>
          <a:stretch>
            <a:fillRect/>
          </a:stretch>
        </p:blipFill>
        <p:spPr>
          <a:xfrm>
            <a:off x="1481454" y="1519554"/>
            <a:ext cx="9019857" cy="4009708"/>
          </a:xfrm>
          <a:prstGeom prst="rect">
            <a:avLst/>
          </a:prstGeom>
        </p:spPr>
      </p:pic>
      <p:sp>
        <p:nvSpPr>
          <p:cNvPr id="5" name="Rectangle 4"/>
          <p:cNvSpPr/>
          <p:nvPr/>
        </p:nvSpPr>
        <p:spPr>
          <a:xfrm>
            <a:off x="3401057" y="5723603"/>
            <a:ext cx="5180649" cy="369332"/>
          </a:xfrm>
          <a:prstGeom prst="rect">
            <a:avLst/>
          </a:prstGeom>
        </p:spPr>
        <p:txBody>
          <a:bodyPr wrap="none">
            <a:spAutoFit/>
          </a:bodyPr>
          <a:lstStyle/>
          <a:p>
            <a:pPr algn="ctr">
              <a:spcAft>
                <a:spcPts val="1000"/>
              </a:spcAft>
            </a:pPr>
            <a:r>
              <a:rPr lang="en-US" i="1" dirty="0" err="1">
                <a:latin typeface="Times New Roman" panose="02020603050405020304" pitchFamily="18" charset="0"/>
                <a:ea typeface="Calibri" panose="020F0502020204030204" pitchFamily="34" charset="0"/>
              </a:rPr>
              <a:t>Hình</a:t>
            </a:r>
            <a:r>
              <a:rPr lang="en-US" i="1" dirty="0">
                <a:latin typeface="Times New Roman" panose="02020603050405020304" pitchFamily="18" charset="0"/>
                <a:ea typeface="Calibri" panose="020F0502020204030204" pitchFamily="34" charset="0"/>
              </a:rPr>
              <a:t>  </a:t>
            </a:r>
            <a:r>
              <a:rPr lang="en-US" i="1" dirty="0" smtClean="0">
                <a:latin typeface="Times New Roman" panose="02020603050405020304" pitchFamily="18" charset="0"/>
                <a:ea typeface="Calibri" panose="020F0502020204030204" pitchFamily="34" charset="0"/>
              </a:rPr>
              <a:t>10. </a:t>
            </a:r>
            <a:r>
              <a:rPr lang="en-US" i="1" dirty="0" err="1">
                <a:latin typeface="Times New Roman" panose="02020603050405020304" pitchFamily="18" charset="0"/>
                <a:ea typeface="Calibri" panose="020F0502020204030204" pitchFamily="34" charset="0"/>
              </a:rPr>
              <a:t>Mô</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hình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xử</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lý</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trong</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quá</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Nhận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dạng</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từ</a:t>
            </a:r>
            <a:endParaRPr lang="en-US" i="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115281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523875" y="1495000"/>
            <a:ext cx="6096000" cy="2753574"/>
          </a:xfrm>
          <a:prstGeom prst="rect">
            <a:avLst/>
          </a:prstGeom>
        </p:spPr>
        <p:txBody>
          <a:bodyPr>
            <a:spAutoFit/>
          </a:bodyPr>
          <a:lstStyle/>
          <a:p>
            <a:pPr indent="457200" algn="just">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Trình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phân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loại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từng</a:t>
            </a:r>
            <a:r>
              <a:rPr lang="en-US" dirty="0">
                <a:latin typeface="Times New Roman" panose="02020603050405020304" pitchFamily="18" charset="0"/>
                <a:ea typeface="Calibri" panose="020F0502020204030204" pitchFamily="34" charset="0"/>
              </a:rPr>
              <a:t> blob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biểu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diễn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đối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chiếu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điển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tìm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kiếm</a:t>
            </a:r>
            <a:r>
              <a:rPr lang="en-US" dirty="0">
                <a:latin typeface="Times New Roman" panose="02020603050405020304" pitchFamily="18" charset="0"/>
                <a:ea typeface="Calibri" panose="020F0502020204030204" pitchFamily="34" charset="0"/>
              </a:rPr>
              <a:t> (Dictionary)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tìm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hợp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lựa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chọn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phân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loại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mỗi</a:t>
            </a:r>
            <a:r>
              <a:rPr lang="en-US" dirty="0">
                <a:latin typeface="Times New Roman" panose="02020603050405020304" pitchFamily="18" charset="0"/>
                <a:ea typeface="Calibri" panose="020F0502020204030204" pitchFamily="34" charset="0"/>
              </a:rPr>
              <a:t> blob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đạt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yêu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cầu</a:t>
            </a:r>
            <a:r>
              <a:rPr lang="en-US" dirty="0">
                <a:latin typeface="Times New Roman" panose="02020603050405020304" pitchFamily="18" charset="0"/>
                <a:ea typeface="Calibri" panose="020F0502020204030204" pitchFamily="34" charset="0"/>
              </a:rPr>
              <a:t>, Tesseract “</a:t>
            </a:r>
            <a:r>
              <a:rPr lang="en-US" dirty="0" err="1">
                <a:latin typeface="Times New Roman" panose="02020603050405020304" pitchFamily="18" charset="0"/>
                <a:ea typeface="Calibri" panose="020F0502020204030204" pitchFamily="34" charset="0"/>
              </a:rPr>
              <a:t>tách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blob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độ</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cậy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thấp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bộ</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phân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loại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tự</a:t>
            </a:r>
            <a:r>
              <a:rPr lang="en-US" dirty="0">
                <a:latin typeface="Times New Roman" panose="02020603050405020304" pitchFamily="18" charset="0"/>
                <a:ea typeface="Calibri" panose="020F0502020204030204" pitchFamily="34" charset="0"/>
              </a:rPr>
              <a:t> (Static Character </a:t>
            </a:r>
            <a:r>
              <a:rPr lang="en-US" dirty="0" err="1">
                <a:latin typeface="Times New Roman" panose="02020603050405020304" pitchFamily="18" charset="0"/>
                <a:ea typeface="Calibri" panose="020F0502020204030204" pitchFamily="34" charset="0"/>
              </a:rPr>
              <a:t>Classsifier</a:t>
            </a:r>
            <a:r>
              <a:rPr lang="en-US" dirty="0">
                <a:latin typeface="Times New Roman" panose="02020603050405020304" pitchFamily="18" charset="0"/>
                <a:ea typeface="Calibri" panose="020F0502020204030204" pitchFamily="34" charset="0"/>
              </a:rPr>
              <a:t>).</a:t>
            </a:r>
          </a:p>
          <a:p>
            <a:pPr indent="457200" algn="just">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Điểm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cắt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ứng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viên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tìm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thấy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đỉnh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lõm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xấp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xỉ</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đường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viền</a:t>
            </a:r>
            <a:r>
              <a:rPr lang="en-US" dirty="0">
                <a:latin typeface="Times New Roman" panose="02020603050405020304" pitchFamily="18" charset="0"/>
                <a:ea typeface="Calibri" panose="020F0502020204030204" pitchFamily="34" charset="0"/>
              </a:rPr>
              <a:t>.</a:t>
            </a:r>
          </a:p>
        </p:txBody>
      </p:sp>
      <p:pic>
        <p:nvPicPr>
          <p:cNvPr id="8" name="Picture 7"/>
          <p:cNvPicPr/>
          <p:nvPr/>
        </p:nvPicPr>
        <p:blipFill>
          <a:blip r:embed="rId3"/>
          <a:stretch>
            <a:fillRect/>
          </a:stretch>
        </p:blipFill>
        <p:spPr>
          <a:xfrm>
            <a:off x="6896099" y="1495000"/>
            <a:ext cx="4819651" cy="2562650"/>
          </a:xfrm>
          <a:prstGeom prst="rect">
            <a:avLst/>
          </a:prstGeom>
        </p:spPr>
      </p:pic>
      <p:sp>
        <p:nvSpPr>
          <p:cNvPr id="9" name="Rectangle 8"/>
          <p:cNvSpPr/>
          <p:nvPr/>
        </p:nvSpPr>
        <p:spPr>
          <a:xfrm>
            <a:off x="7707569" y="4248574"/>
            <a:ext cx="3196709" cy="369332"/>
          </a:xfrm>
          <a:prstGeom prst="rect">
            <a:avLst/>
          </a:prstGeom>
        </p:spPr>
        <p:txBody>
          <a:bodyPr wrap="none">
            <a:spAutoFit/>
          </a:bodyPr>
          <a:lstStyle/>
          <a:p>
            <a:pPr algn="ctr">
              <a:spcAft>
                <a:spcPts val="1000"/>
              </a:spcAft>
            </a:pPr>
            <a:r>
              <a:rPr lang="en-US" i="1" dirty="0" err="1">
                <a:latin typeface="Times New Roman" panose="02020603050405020304" pitchFamily="18" charset="0"/>
                <a:ea typeface="Calibri" panose="020F0502020204030204" pitchFamily="34" charset="0"/>
              </a:rPr>
              <a:t>Hình</a:t>
            </a:r>
            <a:r>
              <a:rPr lang="en-US" i="1" dirty="0">
                <a:latin typeface="Times New Roman" panose="02020603050405020304" pitchFamily="18" charset="0"/>
                <a:ea typeface="Calibri" panose="020F0502020204030204" pitchFamily="34" charset="0"/>
              </a:rPr>
              <a:t>  </a:t>
            </a:r>
            <a:r>
              <a:rPr lang="en-US" i="1" dirty="0" smtClean="0">
                <a:latin typeface="Times New Roman" panose="02020603050405020304" pitchFamily="18" charset="0"/>
                <a:ea typeface="Calibri" panose="020F0502020204030204" pitchFamily="34" charset="0"/>
              </a:rPr>
              <a:t>11. </a:t>
            </a:r>
            <a:r>
              <a:rPr lang="en-US" i="1" dirty="0" err="1">
                <a:latin typeface="Times New Roman" panose="02020603050405020304" pitchFamily="18" charset="0"/>
                <a:ea typeface="Calibri" panose="020F0502020204030204" pitchFamily="34" charset="0"/>
              </a:rPr>
              <a:t>Điểm</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cắt</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của</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ứng</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viên</a:t>
            </a:r>
            <a:endParaRPr lang="en-US" i="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76271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1409699" y="1466425"/>
            <a:ext cx="8977313" cy="1643399"/>
          </a:xfrm>
          <a:prstGeom prst="rect">
            <a:avLst/>
          </a:prstGeom>
        </p:spPr>
        <p:txBody>
          <a:bodyPr wrap="square">
            <a:spAutoFit/>
          </a:bodyPr>
          <a:lstStyle/>
          <a:p>
            <a:pPr indent="457200" algn="just">
              <a:lnSpc>
                <a:spcPct val="112000"/>
              </a:lnSpc>
              <a:spcBef>
                <a:spcPts val="720"/>
              </a:spcBef>
              <a:spcAft>
                <a:spcPts val="720"/>
              </a:spcAft>
            </a:pPr>
            <a:r>
              <a:rPr lang="vi-VN" dirty="0">
                <a:latin typeface="Times New Roman" panose="02020603050405020304" pitchFamily="18" charset="0"/>
                <a:ea typeface="Calibri" panose="020F0502020204030204" pitchFamily="34" charset="0"/>
              </a:rPr>
              <a:t>Sau khi hết khả năng băm nhỏ, Bộ phận nối ký tự (character associator) thực hiện tìm kiếm A * (Best First Search – Tìm kiếm theo lựa chọn tốt nhất) của biểu đồ phân đoạn các kết hợp có thể có của các blob được cắt tối đa thành các ký tự ứng viên (ký tự hợp lệ). Ở mỗi bước trong tìm kiếm đầu tiên tốt nhất, mọi kết hợp blob mới đều được phân loại và kết quả phân loại được đưa lại cho từ điển (Dictionary).</a:t>
            </a:r>
            <a:endParaRPr lang="en-US" dirty="0">
              <a:latin typeface="Times New Roman" panose="02020603050405020304" pitchFamily="18" charset="0"/>
              <a:ea typeface="Calibri" panose="020F0502020204030204" pitchFamily="34" charset="0"/>
            </a:endParaRPr>
          </a:p>
        </p:txBody>
      </p:sp>
      <p:sp>
        <p:nvSpPr>
          <p:cNvPr id="9" name="Rectangle 8"/>
          <p:cNvSpPr/>
          <p:nvPr/>
        </p:nvSpPr>
        <p:spPr>
          <a:xfrm>
            <a:off x="3654824" y="5247036"/>
            <a:ext cx="4487062" cy="369332"/>
          </a:xfrm>
          <a:prstGeom prst="rect">
            <a:avLst/>
          </a:prstGeom>
        </p:spPr>
        <p:txBody>
          <a:bodyPr wrap="none">
            <a:spAutoFit/>
          </a:bodyPr>
          <a:lstStyle/>
          <a:p>
            <a:pPr algn="ctr">
              <a:spcAft>
                <a:spcPts val="1000"/>
              </a:spcAft>
            </a:pPr>
            <a:r>
              <a:rPr lang="en-US" i="1" dirty="0" err="1">
                <a:latin typeface="Times New Roman" panose="02020603050405020304" pitchFamily="18" charset="0"/>
                <a:ea typeface="Calibri" panose="020F0502020204030204" pitchFamily="34" charset="0"/>
              </a:rPr>
              <a:t>Hình</a:t>
            </a:r>
            <a:r>
              <a:rPr lang="en-US" i="1" dirty="0">
                <a:latin typeface="Times New Roman" panose="02020603050405020304" pitchFamily="18" charset="0"/>
                <a:ea typeface="Calibri" panose="020F0502020204030204" pitchFamily="34" charset="0"/>
              </a:rPr>
              <a:t>  </a:t>
            </a:r>
            <a:r>
              <a:rPr lang="en-US" i="1" dirty="0" smtClean="0">
                <a:latin typeface="Times New Roman" panose="02020603050405020304" pitchFamily="18" charset="0"/>
                <a:ea typeface="Calibri" panose="020F0502020204030204" pitchFamily="34" charset="0"/>
              </a:rPr>
              <a:t>11</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Các</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ký</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tự</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vị</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vỡ</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trong</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khi</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băm</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nhỏ</a:t>
            </a:r>
            <a:endParaRPr lang="en-US" i="1" dirty="0">
              <a:latin typeface="Times New Roman" panose="02020603050405020304" pitchFamily="18" charset="0"/>
              <a:ea typeface="Calibri" panose="020F0502020204030204" pitchFamily="34" charset="0"/>
            </a:endParaRPr>
          </a:p>
        </p:txBody>
      </p:sp>
      <p:pic>
        <p:nvPicPr>
          <p:cNvPr id="10" name="Picture 9"/>
          <p:cNvPicPr/>
          <p:nvPr/>
        </p:nvPicPr>
        <p:blipFill>
          <a:blip r:embed="rId3"/>
          <a:stretch>
            <a:fillRect/>
          </a:stretch>
        </p:blipFill>
        <p:spPr>
          <a:xfrm>
            <a:off x="1898172" y="3251036"/>
            <a:ext cx="8488840" cy="1854788"/>
          </a:xfrm>
          <a:prstGeom prst="rect">
            <a:avLst/>
          </a:prstGeom>
        </p:spPr>
      </p:pic>
    </p:spTree>
    <p:extLst>
      <p:ext uri="{BB962C8B-B14F-4D97-AF65-F5344CB8AC3E}">
        <p14:creationId xmlns:p14="http://schemas.microsoft.com/office/powerpoint/2010/main" val="143062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878680" y="1325213"/>
            <a:ext cx="10434639" cy="4925066"/>
          </a:xfrm>
          <a:prstGeom prst="rect">
            <a:avLst/>
          </a:prstGeom>
        </p:spPr>
        <p:txBody>
          <a:bodyPr wrap="square">
            <a:spAutoFit/>
          </a:bodyPr>
          <a:lstStyle/>
          <a:p>
            <a:pPr indent="457200" algn="just">
              <a:lnSpc>
                <a:spcPct val="112000"/>
              </a:lnSpc>
              <a:spcBef>
                <a:spcPts val="720"/>
              </a:spcBef>
              <a:spcAft>
                <a:spcPts val="720"/>
              </a:spcAft>
            </a:pPr>
            <a:r>
              <a:rPr lang="vi-VN" dirty="0">
                <a:latin typeface="Times New Roman" panose="02020603050405020304" pitchFamily="18" charset="0"/>
                <a:ea typeface="Calibri" panose="020F0502020204030204" pitchFamily="34" charset="0"/>
              </a:rPr>
              <a:t>Đầu ra cho một từ là chuỗi ký tự có trong từ điển có xếp hạng dựa trên khoảng cách tổng thể tốt nhất. Mỗi ký tự cần nhận dạng có những đặc trưng riêng, có khoảng 50 tới 100 đặc trưng điển hình trong mỗi ký tự. Mỗi đặc trưng chứa 3 tham số là hoành độ, tung độ, và góc xoay. Trong khi đó mỗi ký tự mẫu có từ 10 tới 20 đặc trưng, mỗi đặc trưng có 4 tham số là hoành độ, tung độ, góc xoay, độ dài. Văn bản luôn tồn tại độ dư thừa ký tự và từ vựng, vậy chức năng phân loại ký tự tạo ra danh sách rút gọn chứa các ký tự mà ký tự đối sánh có thể trùng khớp. Các lớp ký tự mẫu sinh ra các lớp véc tơ bít tương ứng với những đặc trưng của từng ký tự. Những đặc trưng của ký tự nhận dạng (Features of character) được đối sánh với lớp véc tơ bít của ký tự mẫu, và tính toán sự khác nhau giữa các đặc trưng của chúng. Bên cạnh đó có tham số thứ hai là độ dài của ký tự nhận dạng</a:t>
            </a:r>
            <a:r>
              <a:rPr lang="vi-VN" dirty="0" smtClean="0">
                <a:latin typeface="Times New Roman" panose="02020603050405020304" pitchFamily="18" charset="0"/>
                <a:ea typeface="Calibri" panose="020F0502020204030204" pitchFamily="34" charset="0"/>
              </a:rPr>
              <a:t>.</a:t>
            </a:r>
            <a:endParaRPr lang="en-US" dirty="0" smtClean="0">
              <a:latin typeface="Times New Roman" panose="02020603050405020304" pitchFamily="18" charset="0"/>
              <a:ea typeface="Calibri" panose="020F0502020204030204" pitchFamily="34" charset="0"/>
            </a:endParaRPr>
          </a:p>
          <a:p>
            <a:pPr indent="457200" algn="just">
              <a:lnSpc>
                <a:spcPct val="112000"/>
              </a:lnSpc>
              <a:spcBef>
                <a:spcPts val="720"/>
              </a:spcBef>
              <a:spcAft>
                <a:spcPts val="720"/>
              </a:spcAft>
            </a:pPr>
            <a:r>
              <a:rPr lang="vi-VN" dirty="0" smtClean="0">
                <a:latin typeface="Times New Roman" panose="02020603050405020304" pitchFamily="18" charset="0"/>
                <a:ea typeface="Calibri" panose="020F0502020204030204" pitchFamily="34" charset="0"/>
              </a:rPr>
              <a:t> </a:t>
            </a:r>
            <a:r>
              <a:rPr lang="vi-VN" dirty="0">
                <a:latin typeface="Times New Roman" panose="02020603050405020304" pitchFamily="18" charset="0"/>
                <a:ea typeface="Calibri" panose="020F0502020204030204" pitchFamily="34" charset="0"/>
              </a:rPr>
              <a:t>Hệ số đánh giá đối sánh là tích hai tham số trên, cặp đối sánh nào có hệ số nhỏ nhất thì xem như chúng là tương tự nhau. Chức năng phân loại tĩnh (Static classifier) phù hợp với các ký tự có phông chữ bất kỳ, nhưng nó chủ yếu được dùng để nhận dạng các ký tự riêng như ký tự chú giải, dấu ngăn cách hay kết thúc câu... trong khi chức năng phân loại thích ứng (Adaptive classifier) dùng để nhận dạng các ký tự theo phông chữ chuẩn. Bộ từ điển dùng để lưu trữ dữ liệu cho quá trình phân loại và nhận dạng. Mỗi ngôn ngữ có một bộ từ điển chứa các ký tự theo các phông chữ khác nhau với thuộc tính như chuẩn – normal , đậm – bold, nghiêng – italic và thuộc tính kết hợp. Từ điển cũng lưu trữ các từ hay sử dụng, từ chữ cái, từ số, từ chữ hoa, từ chữ thường</a:t>
            </a:r>
            <a:r>
              <a:rPr lang="vi-VN" dirty="0" smtClean="0">
                <a:latin typeface="Times New Roman" panose="02020603050405020304" pitchFamily="18" charset="0"/>
                <a:ea typeface="Calibri" panose="020F0502020204030204" pitchFamily="34" charset="0"/>
              </a:rPr>
              <a:t>.</a:t>
            </a:r>
            <a:endParaRPr lang="en-US"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93881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523874" y="1325213"/>
            <a:ext cx="11134725" cy="379143"/>
          </a:xfrm>
          <a:prstGeom prst="rect">
            <a:avLst/>
          </a:prstGeom>
        </p:spPr>
        <p:txBody>
          <a:bodyPr wrap="square">
            <a:spAutoFit/>
          </a:bodyPr>
          <a:lstStyle/>
          <a:p>
            <a:pPr indent="457200" algn="just">
              <a:lnSpc>
                <a:spcPct val="112000"/>
              </a:lnSpc>
              <a:spcBef>
                <a:spcPts val="720"/>
              </a:spcBef>
              <a:spcAft>
                <a:spcPts val="720"/>
              </a:spcAft>
            </a:pPr>
            <a:r>
              <a:rPr lang="en-US" dirty="0" err="1" smtClean="0">
                <a:latin typeface="Times New Roman" panose="02020603050405020304" pitchFamily="18" charset="0"/>
                <a:ea typeface="Calibri" panose="020F0502020204030204" pitchFamily="34" charset="0"/>
              </a:rPr>
              <a:t>Ngoài</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ra</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hiện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tại</a:t>
            </a:r>
            <a:r>
              <a:rPr lang="en-US" dirty="0" smtClean="0">
                <a:latin typeface="Times New Roman" panose="02020603050405020304" pitchFamily="18" charset="0"/>
                <a:ea typeface="Calibri" panose="020F0502020204030204" pitchFamily="34" charset="0"/>
              </a:rPr>
              <a:t> Tesseract </a:t>
            </a:r>
            <a:r>
              <a:rPr lang="en-US" dirty="0" err="1" smtClean="0">
                <a:latin typeface="Times New Roman" panose="02020603050405020304" pitchFamily="18" charset="0"/>
                <a:ea typeface="Calibri" panose="020F0502020204030204" pitchFamily="34" charset="0"/>
              </a:rPr>
              <a:t>hỗ</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trợ</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thêm</a:t>
            </a:r>
            <a:r>
              <a:rPr lang="en-US" dirty="0" smtClean="0">
                <a:latin typeface="Times New Roman" panose="02020603050405020304" pitchFamily="18" charset="0"/>
                <a:ea typeface="Calibri" panose="020F0502020204030204" pitchFamily="34" charset="0"/>
              </a:rPr>
              <a:t> engine </a:t>
            </a:r>
            <a:r>
              <a:rPr lang="en-US" dirty="0" err="1" smtClean="0">
                <a:latin typeface="Times New Roman" panose="02020603050405020304" pitchFamily="18" charset="0"/>
                <a:ea typeface="Calibri" panose="020F0502020204030204" pitchFamily="34" charset="0"/>
              </a:rPr>
              <a:t>sử</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dụng</a:t>
            </a:r>
            <a:r>
              <a:rPr lang="en-US" dirty="0" smtClean="0">
                <a:latin typeface="Times New Roman" panose="02020603050405020304" pitchFamily="18" charset="0"/>
                <a:ea typeface="Calibri" panose="020F0502020204030204" pitchFamily="34" charset="0"/>
              </a:rPr>
              <a:t> LSTM (Long short term memory)</a:t>
            </a:r>
            <a:endParaRPr lang="en-US" dirty="0">
              <a:latin typeface="Times New Roman" panose="02020603050405020304" pitchFamily="18" charset="0"/>
              <a:ea typeface="Calibri" panose="020F0502020204030204" pitchFamily="34" charset="0"/>
            </a:endParaRPr>
          </a:p>
        </p:txBody>
      </p:sp>
      <p:sp>
        <p:nvSpPr>
          <p:cNvPr id="7" name="Rectangle 6"/>
          <p:cNvSpPr/>
          <p:nvPr/>
        </p:nvSpPr>
        <p:spPr>
          <a:xfrm>
            <a:off x="523873" y="1715119"/>
            <a:ext cx="11134725" cy="379143"/>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RNN  - Recurrent neural network</a:t>
            </a:r>
          </a:p>
        </p:txBody>
      </p:sp>
      <p:sp>
        <p:nvSpPr>
          <p:cNvPr id="5" name="Rectangle 4"/>
          <p:cNvSpPr/>
          <p:nvPr/>
        </p:nvSpPr>
        <p:spPr>
          <a:xfrm>
            <a:off x="1062037" y="2105025"/>
            <a:ext cx="10053638" cy="3553537"/>
          </a:xfrm>
          <a:prstGeom prst="rect">
            <a:avLst/>
          </a:prstGeom>
        </p:spPr>
        <p:txBody>
          <a:bodyPr wrap="square">
            <a:spAutoFit/>
          </a:bodyPr>
          <a:lstStyle/>
          <a:p>
            <a:pPr indent="457200" algn="just">
              <a:lnSpc>
                <a:spcPct val="112000"/>
              </a:lnSpc>
              <a:spcBef>
                <a:spcPts val="720"/>
              </a:spcBef>
              <a:spcAft>
                <a:spcPts val="720"/>
              </a:spcAft>
            </a:pPr>
            <a:r>
              <a:rPr lang="en-US" dirty="0">
                <a:latin typeface="Times New Roman" panose="02020603050405020304" pitchFamily="18" charset="0"/>
                <a:ea typeface="Calibri" panose="020F0502020204030204" pitchFamily="34" charset="0"/>
              </a:rPr>
              <a:t>Con </a:t>
            </a:r>
            <a:r>
              <a:rPr lang="en-US" dirty="0" err="1">
                <a:latin typeface="Times New Roman" panose="02020603050405020304" pitchFamily="18" charset="0"/>
                <a:ea typeface="Calibri" panose="020F0502020204030204" pitchFamily="34" charset="0"/>
              </a:rPr>
              <a:t>người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bắt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nghĩ</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họ</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thời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điểm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Cũng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như</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đang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đọc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viết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hiểu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mỗi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chữ</a:t>
            </a:r>
            <a:r>
              <a:rPr lang="en-US" dirty="0">
                <a:latin typeface="Times New Roman" panose="02020603050405020304" pitchFamily="18" charset="0"/>
                <a:ea typeface="Calibri" panose="020F0502020204030204" pitchFamily="34" charset="0"/>
              </a:rPr>
              <a:t> ở </a:t>
            </a:r>
            <a:r>
              <a:rPr lang="en-US" dirty="0" err="1">
                <a:latin typeface="Times New Roman" panose="02020603050405020304" pitchFamily="18" charset="0"/>
                <a:ea typeface="Calibri" panose="020F0502020204030204" pitchFamily="34" charset="0"/>
              </a:rPr>
              <a:t>đây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dựa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hiểu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chứ</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phải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đọc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đâu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ném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rồi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bắt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nghĩ</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đang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đọc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Tức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tư</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bộ</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nhớ</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lưu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những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gì</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diễn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a:t>
            </a:r>
          </a:p>
          <a:p>
            <a:pPr indent="457200" algn="just">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Tuy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nhiên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mô</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nơ-ron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truyền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thống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thì</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việc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coi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điểm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chính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nơ-ron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truyền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thống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Ví</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dụ</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muốn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phân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loại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bối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cảnh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xảy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ở </a:t>
            </a:r>
            <a:r>
              <a:rPr lang="en-US" dirty="0" err="1">
                <a:latin typeface="Times New Roman" panose="02020603050405020304" pitchFamily="18" charset="0"/>
                <a:ea typeface="Calibri" panose="020F0502020204030204" pitchFamily="34" charset="0"/>
              </a:rPr>
              <a:t>tất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thời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điểm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bộ</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phim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thì</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đúng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rõ</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hiểu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tình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huống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phim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phụ</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thuộc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tình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huống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nếusử</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dụng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nơ-ron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truyền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thống</a:t>
            </a:r>
            <a:r>
              <a:rPr lang="en-US" dirty="0">
                <a:latin typeface="Times New Roman" panose="02020603050405020304" pitchFamily="18" charset="0"/>
                <a:ea typeface="Calibri" panose="020F0502020204030204" pitchFamily="34" charset="0"/>
              </a:rPr>
              <a:t>.</a:t>
            </a:r>
          </a:p>
          <a:p>
            <a:pPr indent="457200" algn="just">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nơ-ron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hồi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a:t>
            </a:r>
            <a:r>
              <a:rPr lang="en-US" dirty="0">
                <a:latin typeface="Times New Roman" panose="02020603050405020304" pitchFamily="18" charset="0"/>
                <a:ea typeface="Calibri" panose="020F0502020204030204" pitchFamily="34" charset="0"/>
              </a:rPr>
              <a:t> (Recurrent Neural Network) </a:t>
            </a:r>
            <a:r>
              <a:rPr lang="en-US" dirty="0" err="1">
                <a:latin typeface="Times New Roman" panose="02020603050405020304" pitchFamily="18" charset="0"/>
                <a:ea typeface="Calibri" panose="020F0502020204030204" pitchFamily="34" charset="0"/>
              </a:rPr>
              <a:t>sinh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giải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vấn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đề</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chứa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vòng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lặp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phép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lưu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a:t>
            </a:r>
          </a:p>
        </p:txBody>
      </p:sp>
    </p:spTree>
    <p:extLst>
      <p:ext uri="{BB962C8B-B14F-4D97-AF65-F5344CB8AC3E}">
        <p14:creationId xmlns:p14="http://schemas.microsoft.com/office/powerpoint/2010/main" val="7289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smtClean="0">
                <a:latin typeface="Times New Roman" panose="02020603050405020304" pitchFamily="18" charset="0"/>
                <a:cs typeface="Times New Roman" panose="02020603050405020304" pitchFamily="18" charset="0"/>
              </a:rPr>
              <a:t>1.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do </a:t>
            </a:r>
            <a:r>
              <a:rPr lang="en-US" dirty="0" err="1" smtClean="0">
                <a:latin typeface="Times New Roman" panose="02020603050405020304" pitchFamily="18" charset="0"/>
                <a:cs typeface="Times New Roman" panose="02020603050405020304" pitchFamily="18" charset="0"/>
              </a:rPr>
              <a:t>chọn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r>
              <a:rPr lang="en-US" dirty="0" smtClean="0">
                <a:latin typeface="Times New Roman" panose="02020603050405020304" pitchFamily="18" charset="0"/>
                <a:cs typeface="Times New Roman" panose="02020603050405020304" pitchFamily="18" charset="0"/>
              </a:rPr>
              <a:t>:</a:t>
            </a:r>
          </a:p>
          <a:p>
            <a:pPr lvl="1"/>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dụng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ngày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rộng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mở</a:t>
            </a:r>
            <a:endParaRPr lang="en-US" dirty="0" smtClean="0">
              <a:latin typeface="Times New Roman" panose="02020603050405020304" pitchFamily="18" charset="0"/>
              <a:cs typeface="Times New Roman" panose="02020603050405020304" pitchFamily="18" charset="0"/>
            </a:endParaRPr>
          </a:p>
          <a:p>
            <a:pPr lvl="1"/>
            <a:r>
              <a:rPr lang="en-US" dirty="0" err="1" smtClean="0">
                <a:latin typeface="Times New Roman" panose="02020603050405020304" pitchFamily="18" charset="0"/>
                <a:cs typeface="Times New Roman" panose="02020603050405020304" pitchFamily="18" charset="0"/>
              </a:rPr>
              <a:t>Chống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tâm</a:t>
            </a: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Tesseract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nguồn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mở</a:t>
            </a:r>
            <a:r>
              <a:rPr lang="en-US" dirty="0" smtClean="0">
                <a:latin typeface="Times New Roman" panose="02020603050405020304" pitchFamily="18" charset="0"/>
                <a:cs typeface="Times New Roman" panose="02020603050405020304" pitchFamily="18" charset="0"/>
              </a:rPr>
              <a:t> có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cao</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3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
                                        <p:tgtEl>
                                          <p:spTgt spid="3">
                                            <p:txEl>
                                              <p:pRg st="0" end="0"/>
                                            </p:txEl>
                                          </p:spTgt>
                                        </p:tgtEl>
                                      </p:cBhvr>
                                    </p:animEffect>
                                    <p:anim calcmode="lin" valueType="num">
                                      <p:cBhvr>
                                        <p:cTn id="8" dur="3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3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30"/>
                                        <p:tgtEl>
                                          <p:spTgt spid="3">
                                            <p:txEl>
                                              <p:pRg st="1" end="1"/>
                                            </p:txEl>
                                          </p:spTgt>
                                        </p:tgtEl>
                                      </p:cBhvr>
                                    </p:animEffect>
                                    <p:anim calcmode="lin" valueType="num">
                                      <p:cBhvr>
                                        <p:cTn id="15" dur="3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3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30"/>
                                        <p:tgtEl>
                                          <p:spTgt spid="3">
                                            <p:txEl>
                                              <p:pRg st="2" end="2"/>
                                            </p:txEl>
                                          </p:spTgt>
                                        </p:tgtEl>
                                      </p:cBhvr>
                                    </p:animEffect>
                                    <p:anim calcmode="lin" valueType="num">
                                      <p:cBhvr>
                                        <p:cTn id="22" dur="3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3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30"/>
                                        <p:tgtEl>
                                          <p:spTgt spid="3">
                                            <p:txEl>
                                              <p:pRg st="3" end="3"/>
                                            </p:txEl>
                                          </p:spTgt>
                                        </p:tgtEl>
                                      </p:cBhvr>
                                    </p:animEffect>
                                    <p:anim calcmode="lin" valueType="num">
                                      <p:cBhvr>
                                        <p:cTn id="29" dur="3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3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57152" y="1325213"/>
            <a:ext cx="11134725" cy="379143"/>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RNN  - Recurrent neural network</a:t>
            </a:r>
          </a:p>
        </p:txBody>
      </p:sp>
      <p:pic>
        <p:nvPicPr>
          <p:cNvPr id="8" name="Picture 7"/>
          <p:cNvPicPr/>
          <p:nvPr/>
        </p:nvPicPr>
        <p:blipFill>
          <a:blip r:embed="rId3"/>
          <a:stretch>
            <a:fillRect/>
          </a:stretch>
        </p:blipFill>
        <p:spPr>
          <a:xfrm>
            <a:off x="7443787" y="944832"/>
            <a:ext cx="3871913" cy="4312968"/>
          </a:xfrm>
          <a:prstGeom prst="rect">
            <a:avLst/>
          </a:prstGeom>
        </p:spPr>
      </p:pic>
      <p:sp>
        <p:nvSpPr>
          <p:cNvPr id="9" name="Rectangle 8"/>
          <p:cNvSpPr/>
          <p:nvPr/>
        </p:nvSpPr>
        <p:spPr>
          <a:xfrm>
            <a:off x="523874" y="1836226"/>
            <a:ext cx="6276975" cy="1200329"/>
          </a:xfrm>
          <a:prstGeom prst="rect">
            <a:avLst/>
          </a:prstGeom>
        </p:spPr>
        <p:txBody>
          <a:bodyPr wrap="square">
            <a:spAutoFit/>
          </a:bodyPr>
          <a:lstStyle/>
          <a:p>
            <a:pPr indent="457200" algn="just">
              <a:spcBef>
                <a:spcPts val="720"/>
              </a:spcBef>
              <a:spcAft>
                <a:spcPts val="720"/>
              </a:spcAft>
            </a:pP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mô</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đoạn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nơ-ron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hồi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xt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h_tht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vòng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lặp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phép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truyền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qua </a:t>
            </a: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qua </a:t>
            </a: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nơ-ron</a:t>
            </a:r>
            <a:r>
              <a:rPr lang="en-US" dirty="0" smtClean="0">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11259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57152" y="1325213"/>
            <a:ext cx="11134725" cy="379143"/>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RNN  - Recurrent neural network</a:t>
            </a:r>
          </a:p>
        </p:txBody>
      </p:sp>
      <p:pic>
        <p:nvPicPr>
          <p:cNvPr id="10" name="Picture 9" descr="An unrolled recurrent neural network."/>
          <p:cNvPicPr/>
          <p:nvPr/>
        </p:nvPicPr>
        <p:blipFill>
          <a:blip r:embed="rId3">
            <a:extLst>
              <a:ext uri="{28A0092B-C50C-407E-A947-70E740481C1C}">
                <a14:useLocalDpi xmlns:a14="http://schemas.microsoft.com/office/drawing/2010/main" val="0"/>
              </a:ext>
            </a:extLst>
          </a:blip>
          <a:srcRect/>
          <a:stretch>
            <a:fillRect/>
          </a:stretch>
        </p:blipFill>
        <p:spPr bwMode="auto">
          <a:xfrm>
            <a:off x="2030472" y="3441660"/>
            <a:ext cx="7902456" cy="2371725"/>
          </a:xfrm>
          <a:prstGeom prst="rect">
            <a:avLst/>
          </a:prstGeom>
          <a:noFill/>
          <a:ln>
            <a:noFill/>
          </a:ln>
        </p:spPr>
      </p:pic>
      <p:sp>
        <p:nvSpPr>
          <p:cNvPr id="2" name="Rectangle 1"/>
          <p:cNvSpPr/>
          <p:nvPr/>
        </p:nvSpPr>
        <p:spPr>
          <a:xfrm>
            <a:off x="523874" y="1737305"/>
            <a:ext cx="11149013" cy="1512722"/>
          </a:xfrm>
          <a:prstGeom prst="rect">
            <a:avLst/>
          </a:prstGeom>
        </p:spPr>
        <p:txBody>
          <a:bodyPr wrap="square">
            <a:spAutoFit/>
          </a:bodyPr>
          <a:lstStyle/>
          <a:p>
            <a:pPr indent="457200" algn="just">
              <a:lnSpc>
                <a:spcPct val="112000"/>
              </a:lnSpc>
              <a:spcBef>
                <a:spcPts val="720"/>
              </a:spcBef>
              <a:spcAft>
                <a:spcPts val="720"/>
              </a:spcAft>
            </a:pPr>
            <a:r>
              <a:rPr lang="vi-VN" dirty="0" smtClean="0">
                <a:latin typeface="Times New Roman" panose="02020603050405020304" pitchFamily="18" charset="0"/>
                <a:ea typeface="Calibri" panose="020F0502020204030204" pitchFamily="34" charset="0"/>
              </a:rPr>
              <a:t>Mạng </a:t>
            </a:r>
            <a:r>
              <a:rPr lang="vi-VN" dirty="0">
                <a:latin typeface="Times New Roman" panose="02020603050405020304" pitchFamily="18" charset="0"/>
                <a:ea typeface="Calibri" panose="020F0502020204030204" pitchFamily="34" charset="0"/>
              </a:rPr>
              <a:t>nơ-ron hồi quy không khác mấy so với các mạng nơ-ron thuần. Một mạng nơ-ron hồi quy có thể được coi là nhiều bản sao chép của cùng một mạng, trong đó mỗi đầu ra của mạng này là đầu vào của một mạng sao chép khác. </a:t>
            </a:r>
            <a:endParaRPr lang="en-US" dirty="0" smtClean="0">
              <a:latin typeface="Times New Roman" panose="02020603050405020304" pitchFamily="18" charset="0"/>
              <a:ea typeface="Calibri" panose="020F0502020204030204" pitchFamily="34" charset="0"/>
            </a:endParaRPr>
          </a:p>
          <a:p>
            <a:pPr indent="457200" algn="just">
              <a:lnSpc>
                <a:spcPct val="112000"/>
              </a:lnSpc>
              <a:spcBef>
                <a:spcPts val="720"/>
              </a:spcBef>
              <a:spcAft>
                <a:spcPts val="720"/>
              </a:spcAft>
            </a:pPr>
            <a:r>
              <a:rPr lang="en-US" dirty="0" err="1" smtClean="0">
                <a:latin typeface="Times New Roman" panose="02020603050405020304" pitchFamily="18" charset="0"/>
                <a:ea typeface="Calibri" panose="020F0502020204030204" pitchFamily="34" charset="0"/>
              </a:rPr>
              <a:t>Chuỗi</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lặp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chính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phân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giải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nơ-ron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hồi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vòng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lặp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khiến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chúng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tạo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thành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chuỗi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danh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sao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chép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nhau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nút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vẫn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hệt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như</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nơ-ron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thuần</a:t>
            </a:r>
            <a:r>
              <a:rPr lang="en-US" dirty="0">
                <a:latin typeface="Times New Roman" panose="02020603050405020304" pitchFamily="18" charset="0"/>
                <a:ea typeface="Calibri" panose="020F0502020204030204" pitchFamily="34" charset="0"/>
              </a:rPr>
              <a:t>.</a:t>
            </a:r>
          </a:p>
        </p:txBody>
      </p:sp>
    </p:spTree>
    <p:extLst>
      <p:ext uri="{BB962C8B-B14F-4D97-AF65-F5344CB8AC3E}">
        <p14:creationId xmlns:p14="http://schemas.microsoft.com/office/powerpoint/2010/main" val="213791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57152" y="1325213"/>
            <a:ext cx="11134725" cy="402546"/>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LSTM  </a:t>
            </a:r>
            <a:r>
              <a:rPr lang="en-US" dirty="0">
                <a:latin typeface="Times New Roman" panose="02020603050405020304" pitchFamily="18" charset="0"/>
                <a:ea typeface="Calibri" panose="020F0502020204030204" pitchFamily="34" charset="0"/>
              </a:rPr>
              <a:t>- Long short term memory</a:t>
            </a:r>
          </a:p>
        </p:txBody>
      </p:sp>
      <p:sp>
        <p:nvSpPr>
          <p:cNvPr id="8" name="Rectangle 7"/>
          <p:cNvSpPr/>
          <p:nvPr/>
        </p:nvSpPr>
        <p:spPr>
          <a:xfrm>
            <a:off x="895352" y="1783880"/>
            <a:ext cx="10296525" cy="2443361"/>
          </a:xfrm>
          <a:prstGeom prst="rect">
            <a:avLst/>
          </a:prstGeom>
        </p:spPr>
        <p:txBody>
          <a:bodyPr wrap="square">
            <a:spAutoFit/>
          </a:bodyPr>
          <a:lstStyle/>
          <a:p>
            <a:pPr indent="457200" algn="just">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bộ</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nhớ</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dài-ngắn</a:t>
            </a:r>
            <a:r>
              <a:rPr lang="en-US" dirty="0">
                <a:latin typeface="Times New Roman" panose="02020603050405020304" pitchFamily="18" charset="0"/>
                <a:ea typeface="Calibri" panose="020F0502020204030204" pitchFamily="34" charset="0"/>
              </a:rPr>
              <a:t> (Long Short Term Memory networks), </a:t>
            </a:r>
            <a:r>
              <a:rPr lang="en-US" dirty="0" err="1">
                <a:latin typeface="Times New Roman" panose="02020603050405020304" pitchFamily="18" charset="0"/>
                <a:ea typeface="Calibri" panose="020F0502020204030204" pitchFamily="34" charset="0"/>
              </a:rPr>
              <a:t>thường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gọi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LSTM -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đặc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biệt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RNN,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năng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học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phụ</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thuộc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xa</a:t>
            </a:r>
            <a:r>
              <a:rPr lang="en-US" dirty="0">
                <a:latin typeface="Times New Roman" panose="02020603050405020304" pitchFamily="18" charset="0"/>
                <a:ea typeface="Calibri" panose="020F0502020204030204" pitchFamily="34" charset="0"/>
              </a:rPr>
              <a:t>. LSTM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thiệu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bởi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Hochreiter</a:t>
            </a:r>
            <a:r>
              <a:rPr lang="en-US" dirty="0">
                <a:latin typeface="Times New Roman" panose="02020603050405020304" pitchFamily="18" charset="0"/>
                <a:ea typeface="Calibri" panose="020F0502020204030204" pitchFamily="34" charset="0"/>
              </a:rPr>
              <a:t> &amp; </a:t>
            </a:r>
            <a:r>
              <a:rPr lang="en-US" dirty="0" err="1">
                <a:latin typeface="Times New Roman" panose="02020603050405020304" pitchFamily="18" charset="0"/>
                <a:ea typeface="Calibri" panose="020F0502020204030204" pitchFamily="34" charset="0"/>
              </a:rPr>
              <a:t>Schmidhuber</a:t>
            </a:r>
            <a:r>
              <a:rPr lang="en-US" dirty="0">
                <a:latin typeface="Times New Roman" panose="02020603050405020304" pitchFamily="18" charset="0"/>
                <a:ea typeface="Calibri" panose="020F0502020204030204" pitchFamily="34" charset="0"/>
              </a:rPr>
              <a:t> (1997),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sau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cải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phổ</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biến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bởi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nhiều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người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ngành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Chúng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hoạt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động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cực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kì</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nhiều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toán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nhau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trở</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phổ</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biến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như</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nay.</a:t>
            </a:r>
          </a:p>
          <a:p>
            <a:pPr indent="457200" algn="just">
              <a:lnSpc>
                <a:spcPct val="112000"/>
              </a:lnSpc>
              <a:spcBef>
                <a:spcPts val="720"/>
              </a:spcBef>
              <a:spcAft>
                <a:spcPts val="720"/>
              </a:spcAft>
            </a:pPr>
            <a:r>
              <a:rPr lang="en-US" dirty="0">
                <a:latin typeface="Times New Roman" panose="02020603050405020304" pitchFamily="18" charset="0"/>
                <a:ea typeface="Calibri" panose="020F0502020204030204" pitchFamily="34" charset="0"/>
              </a:rPr>
              <a:t>LSTM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thiết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tránh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vấn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đề</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phụ</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thuộc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xa</a:t>
            </a:r>
            <a:r>
              <a:rPr lang="en-US" dirty="0">
                <a:latin typeface="Times New Roman" panose="02020603050405020304" pitchFamily="18" charset="0"/>
                <a:ea typeface="Calibri" panose="020F0502020204030204" pitchFamily="34" charset="0"/>
              </a:rPr>
              <a:t> (long-term dependency). </a:t>
            </a:r>
            <a:r>
              <a:rPr lang="en-US" dirty="0" err="1">
                <a:latin typeface="Times New Roman" panose="02020603050405020304" pitchFamily="18" charset="0"/>
                <a:ea typeface="Calibri" panose="020F0502020204030204" pitchFamily="34" charset="0"/>
              </a:rPr>
              <a:t>Việc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nhớ</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suốt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thời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gian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dài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đặc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tính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mặc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chúng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chứ</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phải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huấn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luyện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nhớ</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Tức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ngay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nội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ghi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nhớ</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kì</a:t>
            </a:r>
            <a:r>
              <a:rPr lang="en-US" dirty="0">
                <a:latin typeface="Times New Roman" panose="02020603050405020304" pitchFamily="18" charset="0"/>
                <a:ea typeface="Calibri" panose="020F0502020204030204" pitchFamily="34" charset="0"/>
              </a:rPr>
              <a:t> can </a:t>
            </a:r>
            <a:r>
              <a:rPr lang="en-US" dirty="0" err="1">
                <a:latin typeface="Times New Roman" panose="02020603050405020304" pitchFamily="18" charset="0"/>
                <a:ea typeface="Calibri" panose="020F0502020204030204" pitchFamily="34" charset="0"/>
              </a:rPr>
              <a:t>thiệp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nào</a:t>
            </a:r>
            <a:r>
              <a:rPr lang="en-US" dirty="0" smtClean="0">
                <a:latin typeface="Times New Roman" panose="02020603050405020304" pitchFamily="18" charset="0"/>
                <a:ea typeface="Calibri" panose="020F0502020204030204" pitchFamily="34" charset="0"/>
              </a:rPr>
              <a:t>.</a:t>
            </a:r>
            <a:endParaRPr lang="en-US"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1498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760762"/>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57152" y="1325213"/>
            <a:ext cx="11134725" cy="402546"/>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LSTM  </a:t>
            </a:r>
            <a:r>
              <a:rPr lang="en-US" dirty="0">
                <a:latin typeface="Times New Roman" panose="02020603050405020304" pitchFamily="18" charset="0"/>
                <a:ea typeface="Calibri" panose="020F0502020204030204" pitchFamily="34" charset="0"/>
              </a:rPr>
              <a:t>- Long short term memory</a:t>
            </a:r>
          </a:p>
        </p:txBody>
      </p:sp>
      <p:pic>
        <p:nvPicPr>
          <p:cNvPr id="9" name="Picture 8" descr="The repeating module in a standard RNN contains a single layer."/>
          <p:cNvPicPr/>
          <p:nvPr/>
        </p:nvPicPr>
        <p:blipFill>
          <a:blip r:embed="rId3">
            <a:extLst>
              <a:ext uri="{28A0092B-C50C-407E-A947-70E740481C1C}">
                <a14:useLocalDpi xmlns:a14="http://schemas.microsoft.com/office/drawing/2010/main" val="0"/>
              </a:ext>
            </a:extLst>
          </a:blip>
          <a:srcRect/>
          <a:stretch>
            <a:fillRect/>
          </a:stretch>
        </p:blipFill>
        <p:spPr bwMode="auto">
          <a:xfrm>
            <a:off x="1114744" y="2789774"/>
            <a:ext cx="10077133" cy="2925225"/>
          </a:xfrm>
          <a:prstGeom prst="rect">
            <a:avLst/>
          </a:prstGeom>
          <a:noFill/>
          <a:ln>
            <a:noFill/>
          </a:ln>
        </p:spPr>
      </p:pic>
      <p:sp>
        <p:nvSpPr>
          <p:cNvPr id="2" name="Rectangle 1"/>
          <p:cNvSpPr/>
          <p:nvPr/>
        </p:nvSpPr>
        <p:spPr>
          <a:xfrm>
            <a:off x="661987" y="1767463"/>
            <a:ext cx="10429877" cy="712759"/>
          </a:xfrm>
          <a:prstGeom prst="rect">
            <a:avLst/>
          </a:prstGeom>
        </p:spPr>
        <p:txBody>
          <a:bodyPr wrap="square">
            <a:spAutoFit/>
          </a:bodyPr>
          <a:lstStyle/>
          <a:p>
            <a:pPr indent="457200" algn="just">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Mọi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hồi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đều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chuỗi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mô-đun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lặp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lặp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nơ-ron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RNN </a:t>
            </a:r>
            <a:r>
              <a:rPr lang="en-US" dirty="0" err="1">
                <a:latin typeface="Times New Roman" panose="02020603050405020304" pitchFamily="18" charset="0"/>
                <a:ea typeface="Calibri" panose="020F0502020204030204" pitchFamily="34" charset="0"/>
              </a:rPr>
              <a:t>chuẩn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mô</a:t>
            </a:r>
            <a:r>
              <a:rPr lang="en-US" dirty="0">
                <a:latin typeface="Times New Roman" panose="02020603050405020304" pitchFamily="18" charset="0"/>
                <a:ea typeface="Calibri" panose="020F0502020204030204" pitchFamily="34" charset="0"/>
              </a:rPr>
              <a:t>-dun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cấu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trúc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đơn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giản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thường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tanh</a:t>
            </a:r>
            <a:r>
              <a:rPr lang="en-US" dirty="0">
                <a:latin typeface="Times New Roman" panose="02020603050405020304" pitchFamily="18" charset="0"/>
                <a:ea typeface="Calibri" panose="020F0502020204030204" pitchFamily="34" charset="0"/>
              </a:rPr>
              <a:t>.</a:t>
            </a:r>
            <a:endParaRPr lang="en-US"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73608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0" y="563929"/>
            <a:ext cx="11134725" cy="402546"/>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LSTM  </a:t>
            </a:r>
            <a:r>
              <a:rPr lang="en-US" dirty="0">
                <a:latin typeface="Times New Roman" panose="02020603050405020304" pitchFamily="18" charset="0"/>
                <a:ea typeface="Calibri" panose="020F0502020204030204" pitchFamily="34" charset="0"/>
              </a:rPr>
              <a:t>- Long short term memory</a:t>
            </a:r>
          </a:p>
        </p:txBody>
      </p:sp>
      <p:sp>
        <p:nvSpPr>
          <p:cNvPr id="5" name="Rectangle 4"/>
          <p:cNvSpPr/>
          <p:nvPr/>
        </p:nvSpPr>
        <p:spPr>
          <a:xfrm>
            <a:off x="467040" y="975686"/>
            <a:ext cx="5491163" cy="1333185"/>
          </a:xfrm>
          <a:prstGeom prst="rect">
            <a:avLst/>
          </a:prstGeom>
        </p:spPr>
        <p:txBody>
          <a:bodyPr wrap="square">
            <a:spAutoFit/>
          </a:bodyPr>
          <a:lstStyle/>
          <a:p>
            <a:pPr indent="457200" algn="just">
              <a:lnSpc>
                <a:spcPct val="112000"/>
              </a:lnSpc>
              <a:spcBef>
                <a:spcPts val="720"/>
              </a:spcBef>
              <a:spcAft>
                <a:spcPts val="720"/>
              </a:spcAft>
            </a:pPr>
            <a:r>
              <a:rPr lang="en-US" dirty="0">
                <a:latin typeface="Times New Roman" panose="02020603050405020304" pitchFamily="18" charset="0"/>
                <a:ea typeface="Calibri" panose="020F0502020204030204" pitchFamily="34" charset="0"/>
              </a:rPr>
              <a:t>LSTM </a:t>
            </a:r>
            <a:r>
              <a:rPr lang="en-US" dirty="0" err="1">
                <a:latin typeface="Times New Roman" panose="02020603050405020304" pitchFamily="18" charset="0"/>
                <a:ea typeface="Calibri" panose="020F0502020204030204" pitchFamily="34" charset="0"/>
              </a:rPr>
              <a:t>cũng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kiến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trúc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chuỗi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như</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vậy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nhưng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mô-đun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cấu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trúc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RNN </a:t>
            </a:r>
            <a:r>
              <a:rPr lang="en-US" dirty="0" err="1">
                <a:latin typeface="Times New Roman" panose="02020603050405020304" pitchFamily="18" charset="0"/>
                <a:ea typeface="Calibri" panose="020F0502020204030204" pitchFamily="34" charset="0"/>
              </a:rPr>
              <a:t>chuẩn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Thay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vì</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chỉ</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nơ-ron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chúng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tới</a:t>
            </a:r>
            <a:r>
              <a:rPr lang="en-US" dirty="0">
                <a:latin typeface="Times New Roman" panose="02020603050405020304" pitchFamily="18" charset="0"/>
                <a:ea typeface="Calibri" panose="020F0502020204030204" pitchFamily="34" charset="0"/>
              </a:rPr>
              <a:t> 4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tương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nhau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đặc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biệt</a:t>
            </a:r>
            <a:r>
              <a:rPr lang="en-US" dirty="0">
                <a:latin typeface="Times New Roman" panose="02020603050405020304" pitchFamily="18" charset="0"/>
                <a:ea typeface="Calibri" panose="020F0502020204030204" pitchFamily="34" charset="0"/>
              </a:rPr>
              <a:t>.</a:t>
            </a:r>
          </a:p>
        </p:txBody>
      </p:sp>
      <p:pic>
        <p:nvPicPr>
          <p:cNvPr id="10" name="Picture 9" descr="The repeating module in an LSTM contains four interacting layers."/>
          <p:cNvPicPr/>
          <p:nvPr/>
        </p:nvPicPr>
        <p:blipFill>
          <a:blip r:embed="rId3">
            <a:extLst>
              <a:ext uri="{28A0092B-C50C-407E-A947-70E740481C1C}">
                <a14:useLocalDpi xmlns:a14="http://schemas.microsoft.com/office/drawing/2010/main" val="0"/>
              </a:ext>
            </a:extLst>
          </a:blip>
          <a:srcRect/>
          <a:stretch>
            <a:fillRect/>
          </a:stretch>
        </p:blipFill>
        <p:spPr bwMode="auto">
          <a:xfrm>
            <a:off x="834707" y="2496006"/>
            <a:ext cx="10599740" cy="3743955"/>
          </a:xfrm>
          <a:prstGeom prst="rect">
            <a:avLst/>
          </a:prstGeom>
          <a:noFill/>
          <a:ln>
            <a:noFill/>
          </a:ln>
        </p:spPr>
      </p:pic>
      <p:pic>
        <p:nvPicPr>
          <p:cNvPr id="11" name="Picture 10" descr="https://colah.github.io/posts/2015-08-Understanding-LSTMs/img/LSTM2-notation.png"/>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53610"/>
            <a:ext cx="5338447" cy="958913"/>
          </a:xfrm>
          <a:prstGeom prst="rect">
            <a:avLst/>
          </a:prstGeom>
          <a:noFill/>
          <a:ln>
            <a:noFill/>
          </a:ln>
        </p:spPr>
      </p:pic>
    </p:spTree>
    <p:extLst>
      <p:ext uri="{BB962C8B-B14F-4D97-AF65-F5344CB8AC3E}">
        <p14:creationId xmlns:p14="http://schemas.microsoft.com/office/powerpoint/2010/main" val="231844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anim calcmode="lin" valueType="num">
                                      <p:cBhvr>
                                        <p:cTn id="18" dur="250" fill="hold"/>
                                        <p:tgtEl>
                                          <p:spTgt spid="11"/>
                                        </p:tgtEl>
                                        <p:attrNameLst>
                                          <p:attrName>ppt_x</p:attrName>
                                        </p:attrNameLst>
                                      </p:cBhvr>
                                      <p:tavLst>
                                        <p:tav tm="0">
                                          <p:val>
                                            <p:strVal val="#ppt_x"/>
                                          </p:val>
                                        </p:tav>
                                        <p:tav tm="100000">
                                          <p:val>
                                            <p:strVal val="#ppt_x"/>
                                          </p:val>
                                        </p:tav>
                                      </p:tavLst>
                                    </p:anim>
                                    <p:anim calcmode="lin" valueType="num">
                                      <p:cBhvr>
                                        <p:cTn id="19"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0" y="563929"/>
            <a:ext cx="11134725" cy="402546"/>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LSTM  </a:t>
            </a:r>
            <a:r>
              <a:rPr lang="en-US" dirty="0">
                <a:latin typeface="Times New Roman" panose="02020603050405020304" pitchFamily="18" charset="0"/>
                <a:ea typeface="Calibri" panose="020F0502020204030204" pitchFamily="34" charset="0"/>
              </a:rPr>
              <a:t>- Long short term memory</a:t>
            </a:r>
          </a:p>
        </p:txBody>
      </p:sp>
      <p:sp>
        <p:nvSpPr>
          <p:cNvPr id="12" name="Rectangle 11"/>
          <p:cNvSpPr/>
          <p:nvPr/>
        </p:nvSpPr>
        <p:spPr>
          <a:xfrm>
            <a:off x="2350926" y="980763"/>
            <a:ext cx="7743192" cy="1720343"/>
          </a:xfrm>
          <a:prstGeom prst="rect">
            <a:avLst/>
          </a:prstGeom>
        </p:spPr>
        <p:txBody>
          <a:bodyPr wrap="square">
            <a:spAutoFit/>
          </a:bodyPr>
          <a:lstStyle/>
          <a:p>
            <a:pPr indent="457200" algn="just">
              <a:lnSpc>
                <a:spcPct val="112000"/>
              </a:lnSpc>
              <a:spcBef>
                <a:spcPts val="300"/>
              </a:spcBef>
              <a:spcAft>
                <a:spcPts val="300"/>
              </a:spcAft>
            </a:pPr>
            <a:r>
              <a:rPr lang="en-US" dirty="0" err="1">
                <a:latin typeface="Times New Roman" panose="02020603050405020304" pitchFamily="18" charset="0"/>
                <a:ea typeface="Calibri" panose="020F0502020204030204" pitchFamily="34" charset="0"/>
              </a:rPr>
              <a:t>Chìa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khóa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LSTM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bào</a:t>
            </a:r>
            <a:r>
              <a:rPr lang="en-US" dirty="0">
                <a:latin typeface="Times New Roman" panose="02020603050405020304" pitchFamily="18" charset="0"/>
                <a:ea typeface="Calibri" panose="020F0502020204030204" pitchFamily="34" charset="0"/>
              </a:rPr>
              <a:t> (cell state) - </a:t>
            </a:r>
            <a:r>
              <a:rPr lang="en-US" dirty="0" err="1">
                <a:latin typeface="Times New Roman" panose="02020603050405020304" pitchFamily="18" charset="0"/>
                <a:ea typeface="Calibri" panose="020F0502020204030204" pitchFamily="34" charset="0"/>
              </a:rPr>
              <a:t>chính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đường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chạy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ngang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phía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đồ</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vẽ</a:t>
            </a:r>
            <a:r>
              <a:rPr lang="en-US" dirty="0">
                <a:latin typeface="Times New Roman" panose="02020603050405020304" pitchFamily="18" charset="0"/>
                <a:ea typeface="Calibri" panose="020F0502020204030204" pitchFamily="34" charset="0"/>
              </a:rPr>
              <a:t>.</a:t>
            </a:r>
            <a:endParaRPr lang="en-US" sz="1600" dirty="0">
              <a:latin typeface="Times New Roman" panose="02020603050405020304" pitchFamily="18" charset="0"/>
              <a:ea typeface="Times New Roman" panose="02020603050405020304" pitchFamily="18" charset="0"/>
            </a:endParaRPr>
          </a:p>
          <a:p>
            <a:pPr indent="457200" algn="just">
              <a:lnSpc>
                <a:spcPct val="112000"/>
              </a:lnSpc>
              <a:spcBef>
                <a:spcPts val="300"/>
              </a:spcBef>
              <a:spcAft>
                <a:spcPts val="300"/>
              </a:spcAft>
            </a:pP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giống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như</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băng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truyền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chạy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xuyên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suốt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mắt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xích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nút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chỉ</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tương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tuyến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tính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đôi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chút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Vì</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vậy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dễ</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dàng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truyền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suốt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bị</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thay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đổi</a:t>
            </a:r>
            <a:r>
              <a:rPr lang="en-US" dirty="0">
                <a:latin typeface="Times New Roman" panose="02020603050405020304" pitchFamily="18" charset="0"/>
                <a:ea typeface="Calibri" panose="020F0502020204030204" pitchFamily="34" charset="0"/>
              </a:rPr>
              <a:t>.</a:t>
            </a:r>
            <a:endParaRPr lang="en-US" sz="1600" dirty="0">
              <a:effectLst/>
              <a:latin typeface="Times New Roman" panose="02020603050405020304" pitchFamily="18" charset="0"/>
              <a:ea typeface="Times New Roman" panose="02020603050405020304" pitchFamily="18" charset="0"/>
            </a:endParaRPr>
          </a:p>
        </p:txBody>
      </p:sp>
      <p:pic>
        <p:nvPicPr>
          <p:cNvPr id="13" name="Picture 12" descr="https://colah.github.io/posts/2015-08-Understanding-LSTMs/img/LSTM3-C-line.png"/>
          <p:cNvPicPr/>
          <p:nvPr/>
        </p:nvPicPr>
        <p:blipFill>
          <a:blip r:embed="rId3">
            <a:extLst>
              <a:ext uri="{28A0092B-C50C-407E-A947-70E740481C1C}">
                <a14:useLocalDpi xmlns:a14="http://schemas.microsoft.com/office/drawing/2010/main" val="0"/>
              </a:ext>
            </a:extLst>
          </a:blip>
          <a:srcRect/>
          <a:stretch>
            <a:fillRect/>
          </a:stretch>
        </p:blipFill>
        <p:spPr bwMode="auto">
          <a:xfrm>
            <a:off x="729296" y="3291198"/>
            <a:ext cx="10757853" cy="2895289"/>
          </a:xfrm>
          <a:prstGeom prst="rect">
            <a:avLst/>
          </a:prstGeom>
          <a:noFill/>
          <a:ln>
            <a:noFill/>
          </a:ln>
        </p:spPr>
      </p:pic>
      <p:sp>
        <p:nvSpPr>
          <p:cNvPr id="14" name="Rectangle 13"/>
          <p:cNvSpPr/>
          <p:nvPr/>
        </p:nvSpPr>
        <p:spPr>
          <a:xfrm>
            <a:off x="561975" y="966475"/>
            <a:ext cx="6096000" cy="379143"/>
          </a:xfrm>
          <a:prstGeom prst="rect">
            <a:avLst/>
          </a:prstGeom>
        </p:spPr>
        <p:txBody>
          <a:bodyPr>
            <a:spAutoFit/>
          </a:bodyPr>
          <a:lstStyle/>
          <a:p>
            <a:pPr indent="457200">
              <a:lnSpc>
                <a:spcPct val="112000"/>
              </a:lnSpc>
              <a:spcBef>
                <a:spcPts val="720"/>
              </a:spcBef>
              <a:spcAft>
                <a:spcPts val="720"/>
              </a:spcAft>
            </a:pPr>
            <a:r>
              <a:rPr lang="en-US" b="1" dirty="0" smtClean="0">
                <a:latin typeface="Times New Roman" panose="02020603050405020304" pitchFamily="18" charset="0"/>
                <a:ea typeface="Calibri" panose="020F0502020204030204" pitchFamily="34" charset="0"/>
              </a:rPr>
              <a:t>Ý </a:t>
            </a:r>
            <a:r>
              <a:rPr lang="en-US" b="1" dirty="0" err="1" smtClean="0">
                <a:latin typeface="Times New Roman" panose="02020603050405020304" pitchFamily="18" charset="0"/>
                <a:ea typeface="Calibri" panose="020F0502020204030204" pitchFamily="34" charset="0"/>
              </a:rPr>
              <a:t>tưởng</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cốt</a:t>
            </a:r>
            <a:r>
              <a:rPr lang="en-US" b="1" dirty="0" smtClean="0">
                <a:latin typeface="Times New Roman" panose="02020603050405020304" pitchFamily="18" charset="0"/>
                <a:ea typeface="Calibri" panose="020F0502020204030204" pitchFamily="34" charset="0"/>
              </a:rPr>
              <a:t> </a:t>
            </a:r>
            <a:r>
              <a:rPr lang="en-US" b="1" dirty="0" err="1" smtClean="0">
                <a:latin typeface="Times New Roman" panose="02020603050405020304" pitchFamily="18" charset="0"/>
                <a:ea typeface="Calibri" panose="020F0502020204030204" pitchFamily="34" charset="0"/>
              </a:rPr>
              <a:t>lõi</a:t>
            </a:r>
            <a:r>
              <a:rPr lang="en-US" b="1" dirty="0" smtClean="0">
                <a:latin typeface="Times New Roman" panose="02020603050405020304" pitchFamily="18" charset="0"/>
                <a:ea typeface="Calibri" panose="020F0502020204030204" pitchFamily="34" charset="0"/>
              </a:rPr>
              <a:t>:</a:t>
            </a:r>
            <a:endParaRPr lang="en-US" b="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88010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0" y="563929"/>
            <a:ext cx="11134725" cy="402546"/>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LSTM  </a:t>
            </a:r>
            <a:r>
              <a:rPr lang="en-US" dirty="0">
                <a:latin typeface="Times New Roman" panose="02020603050405020304" pitchFamily="18" charset="0"/>
                <a:ea typeface="Calibri" panose="020F0502020204030204" pitchFamily="34" charset="0"/>
              </a:rPr>
              <a:t>- Long short term memory</a:t>
            </a:r>
          </a:p>
        </p:txBody>
      </p:sp>
      <p:sp>
        <p:nvSpPr>
          <p:cNvPr id="2" name="Rectangle 1"/>
          <p:cNvSpPr/>
          <p:nvPr/>
        </p:nvSpPr>
        <p:spPr>
          <a:xfrm>
            <a:off x="561975" y="1345618"/>
            <a:ext cx="6096000" cy="712759"/>
          </a:xfrm>
          <a:prstGeom prst="rect">
            <a:avLst/>
          </a:prstGeom>
        </p:spPr>
        <p:txBody>
          <a:bodyPr>
            <a:spAutoFit/>
          </a:bodyPr>
          <a:lstStyle/>
          <a:p>
            <a:pPr indent="457200">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cổng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sàng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lọc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đi</a:t>
            </a:r>
            <a:r>
              <a:rPr lang="en-US" dirty="0">
                <a:latin typeface="Times New Roman" panose="02020603050405020304" pitchFamily="18" charset="0"/>
                <a:ea typeface="Calibri" panose="020F0502020204030204" pitchFamily="34" charset="0"/>
              </a:rPr>
              <a:t> qua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chúng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hợp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bởi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sigmoid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phép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nhân</a:t>
            </a:r>
            <a:r>
              <a:rPr lang="en-US" dirty="0">
                <a:latin typeface="Times New Roman" panose="02020603050405020304" pitchFamily="18" charset="0"/>
                <a:ea typeface="Calibri" panose="020F0502020204030204" pitchFamily="34" charset="0"/>
              </a:rPr>
              <a:t>.</a:t>
            </a:r>
          </a:p>
        </p:txBody>
      </p:sp>
      <p:pic>
        <p:nvPicPr>
          <p:cNvPr id="8" name="Picture 7" descr="https://colah.github.io/posts/2015-08-Understanding-LSTMs/img/LSTM3-gate.png"/>
          <p:cNvPicPr/>
          <p:nvPr/>
        </p:nvPicPr>
        <p:blipFill>
          <a:blip r:embed="rId3">
            <a:extLst>
              <a:ext uri="{28A0092B-C50C-407E-A947-70E740481C1C}">
                <a14:useLocalDpi xmlns:a14="http://schemas.microsoft.com/office/drawing/2010/main" val="0"/>
              </a:ext>
            </a:extLst>
          </a:blip>
          <a:srcRect/>
          <a:stretch>
            <a:fillRect/>
          </a:stretch>
        </p:blipFill>
        <p:spPr bwMode="auto">
          <a:xfrm>
            <a:off x="7929561" y="966475"/>
            <a:ext cx="3205163" cy="3977000"/>
          </a:xfrm>
          <a:prstGeom prst="rect">
            <a:avLst/>
          </a:prstGeom>
          <a:noFill/>
          <a:ln>
            <a:noFill/>
          </a:ln>
        </p:spPr>
      </p:pic>
      <p:sp>
        <p:nvSpPr>
          <p:cNvPr id="3" name="Rectangle 2"/>
          <p:cNvSpPr/>
          <p:nvPr/>
        </p:nvSpPr>
        <p:spPr>
          <a:xfrm>
            <a:off x="561975" y="2112989"/>
            <a:ext cx="6096000" cy="2133148"/>
          </a:xfrm>
          <a:prstGeom prst="rect">
            <a:avLst/>
          </a:prstGeom>
        </p:spPr>
        <p:txBody>
          <a:bodyPr>
            <a:spAutoFit/>
          </a:bodyPr>
          <a:lstStyle/>
          <a:p>
            <a:pPr indent="457200" algn="just">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sigmoid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số</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[0,1</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mô</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bao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nhiêu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qua. </a:t>
            </a:r>
            <a:r>
              <a:rPr lang="en-US" dirty="0" err="1">
                <a:latin typeface="Times New Roman" panose="02020603050405020304" pitchFamily="18" charset="0"/>
                <a:ea typeface="Calibri" panose="020F0502020204030204" pitchFamily="34" charset="0"/>
              </a:rPr>
              <a:t>Khi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0 </a:t>
            </a:r>
            <a:r>
              <a:rPr lang="en-US" dirty="0" err="1" smtClean="0">
                <a:latin typeface="Times New Roman" panose="02020603050405020304" pitchFamily="18" charset="0"/>
                <a:ea typeface="Calibri" panose="020F0502020204030204" pitchFamily="34" charset="0"/>
              </a:rPr>
              <a:t>thì</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nghĩa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nào</a:t>
            </a:r>
            <a:r>
              <a:rPr lang="en-US" dirty="0">
                <a:latin typeface="Times New Roman" panose="02020603050405020304" pitchFamily="18" charset="0"/>
                <a:ea typeface="Calibri" panose="020F0502020204030204" pitchFamily="34" charset="0"/>
              </a:rPr>
              <a:t> qua </a:t>
            </a:r>
            <a:r>
              <a:rPr lang="en-US" dirty="0" err="1">
                <a:latin typeface="Times New Roman" panose="02020603050405020304" pitchFamily="18" charset="0"/>
                <a:ea typeface="Calibri" panose="020F0502020204030204" pitchFamily="34" charset="0"/>
              </a:rPr>
              <a:t>cả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còn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1</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thì</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nghĩa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đi</a:t>
            </a:r>
            <a:r>
              <a:rPr lang="en-US" dirty="0">
                <a:latin typeface="Times New Roman" panose="02020603050405020304" pitchFamily="18" charset="0"/>
                <a:ea typeface="Calibri" panose="020F0502020204030204" pitchFamily="34" charset="0"/>
              </a:rPr>
              <a:t> qua </a:t>
            </a:r>
            <a:r>
              <a:rPr lang="en-US" dirty="0" err="1">
                <a:latin typeface="Times New Roman" panose="02020603050405020304" pitchFamily="18" charset="0"/>
                <a:ea typeface="Calibri" panose="020F0502020204030204" pitchFamily="34" charset="0"/>
              </a:rPr>
              <a:t>nó</a:t>
            </a:r>
            <a:r>
              <a:rPr lang="en-US" dirty="0" smtClean="0">
                <a:latin typeface="Times New Roman" panose="02020603050405020304" pitchFamily="18" charset="0"/>
                <a:ea typeface="Calibri" panose="020F0502020204030204" pitchFamily="34" charset="0"/>
              </a:rPr>
              <a:t>.</a:t>
            </a:r>
          </a:p>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LSTM </a:t>
            </a:r>
            <a:r>
              <a:rPr lang="en-US" dirty="0" err="1">
                <a:latin typeface="Times New Roman" panose="02020603050405020304" pitchFamily="18" charset="0"/>
                <a:ea typeface="Calibri" panose="020F0502020204030204" pitchFamily="34" charset="0"/>
              </a:rPr>
              <a:t>gồm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3 </a:t>
            </a:r>
            <a:r>
              <a:rPr lang="en-US" dirty="0" err="1">
                <a:latin typeface="Times New Roman" panose="02020603050405020304" pitchFamily="18" charset="0"/>
                <a:ea typeface="Calibri" panose="020F0502020204030204" pitchFamily="34" charset="0"/>
              </a:rPr>
              <a:t>cổng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duy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trì</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điều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hành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bào</a:t>
            </a:r>
            <a:r>
              <a:rPr lang="en-US" dirty="0">
                <a:latin typeface="Times New Roman" panose="02020603050405020304" pitchFamily="18" charset="0"/>
                <a:ea typeface="Calibri" panose="020F0502020204030204" pitchFamily="34" charset="0"/>
              </a:rPr>
              <a:t>.</a:t>
            </a:r>
          </a:p>
        </p:txBody>
      </p:sp>
    </p:spTree>
    <p:extLst>
      <p:ext uri="{BB962C8B-B14F-4D97-AF65-F5344CB8AC3E}">
        <p14:creationId xmlns:p14="http://schemas.microsoft.com/office/powerpoint/2010/main" val="61906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0" y="563929"/>
            <a:ext cx="11134725" cy="402546"/>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LSTM  </a:t>
            </a:r>
            <a:r>
              <a:rPr lang="en-US" dirty="0">
                <a:latin typeface="Times New Roman" panose="02020603050405020304" pitchFamily="18" charset="0"/>
                <a:ea typeface="Calibri" panose="020F0502020204030204" pitchFamily="34" charset="0"/>
              </a:rPr>
              <a:t>- Long short term memory</a:t>
            </a:r>
          </a:p>
        </p:txBody>
      </p:sp>
      <p:sp>
        <p:nvSpPr>
          <p:cNvPr id="2" name="Rectangle 1"/>
          <p:cNvSpPr/>
          <p:nvPr/>
        </p:nvSpPr>
        <p:spPr>
          <a:xfrm>
            <a:off x="527431" y="966475"/>
            <a:ext cx="2678938" cy="402546"/>
          </a:xfrm>
          <a:prstGeom prst="rect">
            <a:avLst/>
          </a:prstGeom>
        </p:spPr>
        <p:txBody>
          <a:bodyPr wrap="none">
            <a:spAutoFit/>
          </a:bodyPr>
          <a:lstStyle/>
          <a:p>
            <a:pPr indent="457200" algn="just">
              <a:lnSpc>
                <a:spcPct val="112000"/>
              </a:lnSpc>
              <a:spcBef>
                <a:spcPts val="720"/>
              </a:spcBef>
              <a:spcAft>
                <a:spcPts val="720"/>
              </a:spcAft>
            </a:pPr>
            <a:r>
              <a:rPr lang="en-US" b="1" i="1" dirty="0" err="1">
                <a:latin typeface="Times New Roman" panose="02020603050405020304" pitchFamily="18" charset="0"/>
                <a:ea typeface="Calibri" panose="020F0502020204030204" pitchFamily="34" charset="0"/>
              </a:rPr>
              <a:t>Bên</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trong</a:t>
            </a:r>
            <a:r>
              <a:rPr lang="en-US" b="1" i="1" dirty="0">
                <a:latin typeface="Times New Roman" panose="02020603050405020304" pitchFamily="18" charset="0"/>
                <a:ea typeface="Calibri" panose="020F0502020204030204" pitchFamily="34" charset="0"/>
              </a:rPr>
              <a:t> </a:t>
            </a:r>
            <a:r>
              <a:rPr lang="en-US" b="1" i="1" dirty="0" err="1">
                <a:latin typeface="Times New Roman" panose="02020603050405020304" pitchFamily="18" charset="0"/>
                <a:ea typeface="Calibri" panose="020F0502020204030204" pitchFamily="34" charset="0"/>
              </a:rPr>
              <a:t>của</a:t>
            </a:r>
            <a:r>
              <a:rPr lang="en-US" b="1" i="1" dirty="0">
                <a:latin typeface="Times New Roman" panose="02020603050405020304" pitchFamily="18" charset="0"/>
                <a:ea typeface="Calibri" panose="020F0502020204030204" pitchFamily="34" charset="0"/>
              </a:rPr>
              <a:t> LSTM</a:t>
            </a:r>
            <a:endParaRPr lang="en-US" dirty="0">
              <a:latin typeface="Times New Roman" panose="02020603050405020304" pitchFamily="18" charset="0"/>
              <a:ea typeface="Calibri" panose="020F0502020204030204" pitchFamily="34" charset="0"/>
            </a:endParaRPr>
          </a:p>
        </p:txBody>
      </p:sp>
      <p:sp>
        <p:nvSpPr>
          <p:cNvPr id="3" name="Rectangle 2"/>
          <p:cNvSpPr/>
          <p:nvPr/>
        </p:nvSpPr>
        <p:spPr>
          <a:xfrm>
            <a:off x="527431" y="1395017"/>
            <a:ext cx="11231182" cy="1309782"/>
          </a:xfrm>
          <a:prstGeom prst="rect">
            <a:avLst/>
          </a:prstGeom>
        </p:spPr>
        <p:txBody>
          <a:bodyPr wrap="square">
            <a:spAutoFit/>
          </a:bodyPr>
          <a:lstStyle/>
          <a:p>
            <a:pPr indent="457200" algn="just">
              <a:lnSpc>
                <a:spcPct val="112000"/>
              </a:lnSpc>
              <a:spcBef>
                <a:spcPts val="300"/>
              </a:spcBef>
              <a:spcAft>
                <a:spcPts val="300"/>
              </a:spcAft>
            </a:pP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LSTM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xem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nào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bỏ</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bởi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sigmoid - </a:t>
            </a:r>
            <a:r>
              <a:rPr lang="en-US" dirty="0" err="1">
                <a:latin typeface="Times New Roman" panose="02020603050405020304" pitchFamily="18" charset="0"/>
                <a:ea typeface="Calibri" panose="020F0502020204030204" pitchFamily="34" charset="0"/>
              </a:rPr>
              <a:t>gọi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cổng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quên</a:t>
            </a:r>
            <a:r>
              <a:rPr lang="en-US" dirty="0">
                <a:latin typeface="Times New Roman" panose="02020603050405020304" pitchFamily="18" charset="0"/>
                <a:ea typeface="Calibri" panose="020F0502020204030204" pitchFamily="34" charset="0"/>
              </a:rPr>
              <a:t>” (forget gate layer).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lấy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h</a:t>
            </a:r>
            <a:r>
              <a:rPr lang="en-US" baseline="-25000" dirty="0">
                <a:latin typeface="Times New Roman" panose="02020603050405020304" pitchFamily="18" charset="0"/>
                <a:ea typeface="Calibri" panose="020F0502020204030204" pitchFamily="34" charset="0"/>
              </a:rPr>
              <a:t>t−1</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a:t>
            </a:r>
            <a:r>
              <a:rPr lang="en-US" baseline="-25000" dirty="0" err="1">
                <a:latin typeface="Times New Roman" panose="02020603050405020304" pitchFamily="18" charset="0"/>
                <a:ea typeface="Calibri" panose="020F0502020204030204" pitchFamily="34" charset="0"/>
              </a:rPr>
              <a:t>t</a:t>
            </a:r>
            <a:r>
              <a:rPr lang="en-US" baseline="-25000" dirty="0">
                <a:latin typeface="Times New Roman" panose="02020603050405020304" pitchFamily="18" charset="0"/>
                <a:ea typeface="Calibri" panose="020F0502020204030204" pitchFamily="34" charset="0"/>
              </a:rPr>
              <a: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rồi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số</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khoảng</a:t>
            </a:r>
            <a:r>
              <a:rPr lang="en-US" dirty="0">
                <a:latin typeface="Times New Roman" panose="02020603050405020304" pitchFamily="18" charset="0"/>
                <a:ea typeface="Calibri" panose="020F0502020204030204" pitchFamily="34" charset="0"/>
              </a:rPr>
              <a:t> [0,1]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mỗi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số</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bào</a:t>
            </a:r>
            <a:r>
              <a:rPr lang="en-US" dirty="0">
                <a:latin typeface="Times New Roman" panose="02020603050405020304" pitchFamily="18" charset="0"/>
                <a:ea typeface="Calibri" panose="020F0502020204030204" pitchFamily="34" charset="0"/>
              </a:rPr>
              <a:t> C</a:t>
            </a:r>
            <a:r>
              <a:rPr lang="en-US" baseline="-25000" dirty="0">
                <a:latin typeface="Times New Roman" panose="02020603050405020304" pitchFamily="18" charset="0"/>
                <a:ea typeface="Calibri" panose="020F0502020204030204" pitchFamily="34" charset="0"/>
              </a:rPr>
              <a:t>t−1</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Đẩu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1</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rằng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giữ</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toàn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bộ</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còn</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0</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chỉ</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rằng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taonf</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bộ</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bị</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bỏ</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a:t>
            </a:r>
            <a:r>
              <a:rPr lang="en-US" dirty="0" smtClean="0">
                <a:latin typeface="Times New Roman" panose="02020603050405020304" pitchFamily="18" charset="0"/>
                <a:ea typeface="Calibri" panose="020F0502020204030204" pitchFamily="34" charset="0"/>
              </a:rPr>
              <a:t>.</a:t>
            </a:r>
          </a:p>
        </p:txBody>
      </p:sp>
      <p:pic>
        <p:nvPicPr>
          <p:cNvPr id="8" name="Picture 7" descr="https://colah.github.io/posts/2015-08-Understanding-LSTMs/img/LSTM3-focus-f.png">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527430" y="2764037"/>
            <a:ext cx="11031157" cy="3351013"/>
          </a:xfrm>
          <a:prstGeom prst="rect">
            <a:avLst/>
          </a:prstGeom>
          <a:noFill/>
          <a:ln>
            <a:noFill/>
          </a:ln>
        </p:spPr>
      </p:pic>
      <p:pic>
        <p:nvPicPr>
          <p:cNvPr id="5" name="Picture 4"/>
          <p:cNvPicPr>
            <a:picLocks noChangeAspect="1"/>
          </p:cNvPicPr>
          <p:nvPr/>
        </p:nvPicPr>
        <p:blipFill>
          <a:blip r:embed="rId5"/>
          <a:stretch>
            <a:fillRect/>
          </a:stretch>
        </p:blipFill>
        <p:spPr>
          <a:xfrm>
            <a:off x="5955715" y="3601899"/>
            <a:ext cx="5602872" cy="1800923"/>
          </a:xfrm>
          <a:prstGeom prst="rect">
            <a:avLst/>
          </a:prstGeom>
        </p:spPr>
      </p:pic>
    </p:spTree>
    <p:extLst>
      <p:ext uri="{BB962C8B-B14F-4D97-AF65-F5344CB8AC3E}">
        <p14:creationId xmlns:p14="http://schemas.microsoft.com/office/powerpoint/2010/main" val="19070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0" y="563929"/>
            <a:ext cx="11134725" cy="402546"/>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LSTM  </a:t>
            </a:r>
            <a:r>
              <a:rPr lang="en-US" dirty="0">
                <a:latin typeface="Times New Roman" panose="02020603050405020304" pitchFamily="18" charset="0"/>
                <a:ea typeface="Calibri" panose="020F0502020204030204" pitchFamily="34" charset="0"/>
              </a:rPr>
              <a:t>- Long short term memory</a:t>
            </a:r>
          </a:p>
        </p:txBody>
      </p:sp>
      <p:sp>
        <p:nvSpPr>
          <p:cNvPr id="2" name="Rectangle 1"/>
          <p:cNvSpPr/>
          <p:nvPr/>
        </p:nvSpPr>
        <p:spPr>
          <a:xfrm>
            <a:off x="697706" y="1142588"/>
            <a:ext cx="10796588" cy="1200329"/>
          </a:xfrm>
          <a:prstGeom prst="rect">
            <a:avLst/>
          </a:prstGeom>
        </p:spPr>
        <p:txBody>
          <a:bodyPr wrap="square">
            <a:spAutoFit/>
          </a:bodyPr>
          <a:lstStyle/>
          <a:p>
            <a:pPr algn="just"/>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Bước</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tiếp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theo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xem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a:t>
            </a:r>
            <a:r>
              <a:rPr lang="en-US" dirty="0" err="1">
                <a:latin typeface="Times New Roman" panose="02020603050405020304" pitchFamily="18" charset="0"/>
                <a:ea typeface="Calibri" panose="020F0502020204030204" pitchFamily="34" charset="0"/>
              </a:rPr>
              <a:t>mới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nào</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lưu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Việc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gồm</a:t>
            </a:r>
            <a:r>
              <a:rPr lang="en-US" dirty="0">
                <a:latin typeface="Times New Roman" panose="02020603050405020304" pitchFamily="18" charset="0"/>
                <a:ea typeface="Calibri" panose="020F0502020204030204" pitchFamily="34" charset="0"/>
              </a:rPr>
              <a:t> 2 </a:t>
            </a:r>
            <a:r>
              <a:rPr lang="en-US" dirty="0" err="1">
                <a:latin typeface="Times New Roman" panose="02020603050405020304" pitchFamily="18" charset="0"/>
                <a:ea typeface="Calibri" panose="020F0502020204030204" pitchFamily="34" charset="0"/>
              </a:rPr>
              <a:t>phần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sử</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dụng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sigmoid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gọi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cổng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(input gate layer)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trị</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nào</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cập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Tiếp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theo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tanhtanh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tạo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véc-tơ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trị</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mới</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Ct​​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nhằm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thêm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tiếp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theo</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hợp</a:t>
            </a:r>
            <a:r>
              <a:rPr lang="en-US" dirty="0">
                <a:latin typeface="Times New Roman" panose="02020603050405020304" pitchFamily="18" charset="0"/>
                <a:ea typeface="Calibri" panose="020F0502020204030204" pitchFamily="34" charset="0"/>
              </a:rPr>
              <a:t> 2 </a:t>
            </a:r>
            <a:r>
              <a:rPr lang="en-US" dirty="0" err="1">
                <a:latin typeface="Times New Roman" panose="02020603050405020304" pitchFamily="18" charset="0"/>
                <a:ea typeface="Calibri" panose="020F0502020204030204" pitchFamily="34" charset="0"/>
              </a:rPr>
              <a:t>giá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trị</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tạo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cập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endParaRPr lang="en-US" dirty="0"/>
          </a:p>
        </p:txBody>
      </p:sp>
      <p:pic>
        <p:nvPicPr>
          <p:cNvPr id="8" name="Picture 7" descr="https://colah.github.io/posts/2015-08-Understanding-LSTMs/img/LSTM3-focus-i.png">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1008062" y="2519030"/>
            <a:ext cx="10175876" cy="3220086"/>
          </a:xfrm>
          <a:prstGeom prst="rect">
            <a:avLst/>
          </a:prstGeom>
          <a:noFill/>
          <a:ln>
            <a:noFill/>
          </a:ln>
        </p:spPr>
      </p:pic>
      <p:pic>
        <p:nvPicPr>
          <p:cNvPr id="3" name="Picture 2"/>
          <p:cNvPicPr>
            <a:picLocks noChangeAspect="1"/>
          </p:cNvPicPr>
          <p:nvPr/>
        </p:nvPicPr>
        <p:blipFill>
          <a:blip r:embed="rId5"/>
          <a:stretch>
            <a:fillRect/>
          </a:stretch>
        </p:blipFill>
        <p:spPr>
          <a:xfrm>
            <a:off x="6236595" y="3015962"/>
            <a:ext cx="5257699" cy="2198975"/>
          </a:xfrm>
          <a:prstGeom prst="rect">
            <a:avLst/>
          </a:prstGeom>
        </p:spPr>
      </p:pic>
    </p:spTree>
    <p:extLst>
      <p:ext uri="{BB962C8B-B14F-4D97-AF65-F5344CB8AC3E}">
        <p14:creationId xmlns:p14="http://schemas.microsoft.com/office/powerpoint/2010/main" val="253559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0" y="563929"/>
            <a:ext cx="11134725" cy="402546"/>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LSTM  </a:t>
            </a:r>
            <a:r>
              <a:rPr lang="en-US" dirty="0">
                <a:latin typeface="Times New Roman" panose="02020603050405020304" pitchFamily="18" charset="0"/>
                <a:ea typeface="Calibri" panose="020F0502020204030204" pitchFamily="34" charset="0"/>
              </a:rPr>
              <a:t>- Long short term memory</a:t>
            </a:r>
          </a:p>
        </p:txBody>
      </p:sp>
      <p:sp>
        <p:nvSpPr>
          <p:cNvPr id="2" name="Rectangle 1"/>
          <p:cNvSpPr/>
          <p:nvPr/>
        </p:nvSpPr>
        <p:spPr>
          <a:xfrm>
            <a:off x="590550" y="1086763"/>
            <a:ext cx="10853738" cy="1386405"/>
          </a:xfrm>
          <a:prstGeom prst="rect">
            <a:avLst/>
          </a:prstGeom>
        </p:spPr>
        <p:txBody>
          <a:bodyPr wrap="square">
            <a:spAutoFit/>
          </a:bodyPr>
          <a:lstStyle/>
          <a:p>
            <a:pPr indent="457200" algn="just">
              <a:lnSpc>
                <a:spcPct val="112000"/>
              </a:lnSpc>
              <a:spcBef>
                <a:spcPts val="300"/>
              </a:spcBef>
              <a:spcAft>
                <a:spcPts val="300"/>
              </a:spcAft>
            </a:pPr>
            <a:r>
              <a:rPr lang="en-US" dirty="0" err="1">
                <a:latin typeface="Times New Roman" panose="02020603050405020304" pitchFamily="18" charset="0"/>
                <a:ea typeface="Calibri" panose="020F0502020204030204" pitchFamily="34" charset="0"/>
              </a:rPr>
              <a:t>Sau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cập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cũ</a:t>
            </a:r>
            <a:r>
              <a:rPr lang="en-US" dirty="0">
                <a:latin typeface="Times New Roman" panose="02020603050405020304" pitchFamily="18" charset="0"/>
                <a:ea typeface="Calibri" panose="020F0502020204030204" pitchFamily="34" charset="0"/>
              </a:rPr>
              <a:t> C</a:t>
            </a:r>
            <a:r>
              <a:rPr lang="en-US" baseline="-25000" dirty="0">
                <a:latin typeface="Times New Roman" panose="02020603050405020304" pitchFamily="18" charset="0"/>
                <a:ea typeface="Calibri" panose="020F0502020204030204" pitchFamily="34" charset="0"/>
              </a:rPr>
              <a:t>t−1​</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thành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mới</a:t>
            </a:r>
            <a:r>
              <a:rPr lang="en-US" dirty="0">
                <a:latin typeface="Times New Roman" panose="02020603050405020304" pitchFamily="18" charset="0"/>
                <a:ea typeface="Calibri" panose="020F0502020204030204" pitchFamily="34" charset="0"/>
              </a:rPr>
              <a:t> C</a:t>
            </a:r>
            <a:r>
              <a:rPr lang="en-US" baseline="-25000" dirty="0">
                <a:latin typeface="Times New Roman" panose="02020603050405020304" pitchFamily="18" charset="0"/>
                <a:ea typeface="Calibri" panose="020F0502020204030204" pitchFamily="34" charset="0"/>
              </a:rPr>
              <a:t>t</a:t>
            </a:r>
            <a:r>
              <a:rPr lang="en-US" dirty="0">
                <a:latin typeface="Times New Roman" panose="02020603050405020304" pitchFamily="18" charset="0"/>
                <a:ea typeface="Calibri" panose="020F0502020204030204" pitchFamily="34" charset="0"/>
              </a:rPr>
              <a:t>​. Ở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những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việc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giờ</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chỉ</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thực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endParaRPr lang="en-US" dirty="0" smtClean="0">
              <a:latin typeface="Times New Roman" panose="02020603050405020304" pitchFamily="18" charset="0"/>
              <a:ea typeface="Calibri" panose="020F0502020204030204" pitchFamily="34" charset="0"/>
            </a:endParaRPr>
          </a:p>
          <a:p>
            <a:pPr indent="457200" algn="just">
              <a:lnSpc>
                <a:spcPct val="112000"/>
              </a:lnSpc>
              <a:spcBef>
                <a:spcPts val="300"/>
              </a:spcBef>
              <a:spcAft>
                <a:spcPts val="300"/>
              </a:spcAft>
            </a:pPr>
            <a:r>
              <a:rPr lang="en-US" dirty="0" smtClean="0">
                <a:latin typeface="Times New Roman" panose="02020603050405020304" pitchFamily="18" charset="0"/>
                <a:ea typeface="Calibri" panose="020F0502020204030204" pitchFamily="34" charset="0"/>
              </a:rPr>
              <a:t>Ta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nhân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cũ</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f_tft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bỏ</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những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tin ta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quên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lúc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trước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Sau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cộng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thêm</a:t>
            </a:r>
            <a:r>
              <a:rPr lang="en-US" dirty="0">
                <a:latin typeface="Times New Roman" panose="02020603050405020304" pitchFamily="18" charset="0"/>
                <a:ea typeface="Calibri" panose="020F0502020204030204" pitchFamily="34" charset="0"/>
              </a:rPr>
              <a:t>  i</a:t>
            </a:r>
            <a:r>
              <a:rPr lang="en-US" baseline="-25000" dirty="0">
                <a:latin typeface="Times New Roman" panose="02020603050405020304" pitchFamily="18" charset="0"/>
                <a:ea typeface="Calibri" panose="020F0502020204030204" pitchFamily="34" charset="0"/>
              </a:rPr>
              <a:t>t</a:t>
            </a:r>
            <a:r>
              <a:rPr lang="en-US" dirty="0">
                <a:latin typeface="Times New Roman" panose="02020603050405020304" pitchFamily="18" charset="0"/>
                <a:ea typeface="Calibri" panose="020F0502020204030204" pitchFamily="34" charset="0"/>
              </a:rPr>
              <a:t>​</a:t>
            </a:r>
            <a:r>
              <a:rPr lang="en-US" dirty="0">
                <a:latin typeface="Cambria Math" panose="02040503050406030204" pitchFamily="18" charset="0"/>
                <a:ea typeface="Calibri" panose="020F0502020204030204" pitchFamily="34" charset="0"/>
                <a:cs typeface="Cambria Math" panose="02040503050406030204" pitchFamily="18" charset="0"/>
              </a:rPr>
              <a:t>∗</a:t>
            </a:r>
            <a:r>
              <a:rPr lang="en-US" dirty="0">
                <a:latin typeface="Times New Roman" panose="02020603050405020304" pitchFamily="18" charset="0"/>
                <a:ea typeface="Calibri" panose="020F0502020204030204" pitchFamily="34" charset="0"/>
              </a:rPr>
              <a:t>C</a:t>
            </a:r>
            <a:r>
              <a:rPr lang="en-US" baseline="-25000" dirty="0">
                <a:latin typeface="Times New Roman" panose="02020603050405020304" pitchFamily="18" charset="0"/>
                <a:ea typeface="Calibri" panose="020F0502020204030204" pitchFamily="34" charset="0"/>
              </a:rPr>
              <a:t>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phụ</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thuộc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việc</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cập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mỗi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trị</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sao</a:t>
            </a:r>
            <a:r>
              <a:rPr lang="en-US" dirty="0">
                <a:latin typeface="Times New Roman" panose="02020603050405020304" pitchFamily="18" charset="0"/>
                <a:ea typeface="Calibri" panose="020F0502020204030204" pitchFamily="34" charset="0"/>
              </a:rPr>
              <a:t>. </a:t>
            </a:r>
          </a:p>
        </p:txBody>
      </p:sp>
      <p:pic>
        <p:nvPicPr>
          <p:cNvPr id="8" name="Picture 7" descr="https://colah.github.io/posts/2015-08-Understanding-LSTMs/img/LSTM3-focus-C.png">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90536" y="2897761"/>
            <a:ext cx="10953751" cy="2988689"/>
          </a:xfrm>
          <a:prstGeom prst="rect">
            <a:avLst/>
          </a:prstGeom>
          <a:noFill/>
          <a:ln>
            <a:noFill/>
          </a:ln>
        </p:spPr>
      </p:pic>
      <p:pic>
        <p:nvPicPr>
          <p:cNvPr id="3" name="Picture 2"/>
          <p:cNvPicPr>
            <a:picLocks noChangeAspect="1"/>
          </p:cNvPicPr>
          <p:nvPr/>
        </p:nvPicPr>
        <p:blipFill>
          <a:blip r:embed="rId5"/>
          <a:stretch>
            <a:fillRect/>
          </a:stretch>
        </p:blipFill>
        <p:spPr>
          <a:xfrm>
            <a:off x="6053136" y="3407349"/>
            <a:ext cx="4705352" cy="2230824"/>
          </a:xfrm>
          <a:prstGeom prst="rect">
            <a:avLst/>
          </a:prstGeom>
        </p:spPr>
      </p:pic>
    </p:spTree>
    <p:extLst>
      <p:ext uri="{BB962C8B-B14F-4D97-AF65-F5344CB8AC3E}">
        <p14:creationId xmlns:p14="http://schemas.microsoft.com/office/powerpoint/2010/main" val="5158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2.1.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r>
              <a:rPr lang="en-US" dirty="0" smtClean="0">
                <a:latin typeface="Times New Roman" panose="02020603050405020304" pitchFamily="18" charset="0"/>
                <a:cs typeface="Times New Roman" panose="02020603050405020304" pitchFamily="18" charset="0"/>
              </a:rPr>
              <a:t>M</a:t>
            </a:r>
            <a:r>
              <a:rPr lang="vi-VN" dirty="0" smtClean="0">
                <a:latin typeface="Times New Roman" panose="02020603050405020304" pitchFamily="18" charset="0"/>
                <a:cs typeface="Times New Roman" panose="02020603050405020304" pitchFamily="18" charset="0"/>
              </a:rPr>
              <a:t>ột </a:t>
            </a:r>
            <a:r>
              <a:rPr lang="vi-VN" dirty="0">
                <a:latin typeface="Times New Roman" panose="02020603050405020304" pitchFamily="18" charset="0"/>
                <a:cs typeface="Times New Roman" panose="02020603050405020304" pitchFamily="18" charset="0"/>
              </a:rPr>
              <a:t>thư viện open source nhận dạng chữ </a:t>
            </a:r>
            <a:r>
              <a:rPr lang="en-US" dirty="0" err="1" smtClean="0">
                <a:latin typeface="Times New Roman" panose="02020603050405020304" pitchFamily="18" charset="0"/>
                <a:cs typeface="Times New Roman" panose="02020603050405020304" pitchFamily="18" charset="0"/>
              </a:rPr>
              <a:t>ký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được phát triển bởi </a:t>
            </a:r>
            <a:r>
              <a:rPr lang="vi-VN" dirty="0" smtClean="0">
                <a:latin typeface="Times New Roman" panose="02020603050405020304" pitchFamily="18" charset="0"/>
                <a:cs typeface="Times New Roman" panose="02020603050405020304" pitchFamily="18" charset="0"/>
              </a:rPr>
              <a:t>google</a:t>
            </a:r>
            <a:endParaRPr lang="en-US" dirty="0" smtClean="0">
              <a:latin typeface="Times New Roman" panose="02020603050405020304" pitchFamily="18" charset="0"/>
              <a:cs typeface="Times New Roman" panose="02020603050405020304" pitchFamily="18" charset="0"/>
            </a:endParaRPr>
          </a:p>
          <a:p>
            <a:r>
              <a:rPr lang="en-US" dirty="0" err="1"/>
              <a:t>Cung</a:t>
            </a:r>
            <a:r>
              <a:rPr lang="en-US" dirty="0"/>
              <a:t> </a:t>
            </a:r>
            <a:r>
              <a:rPr lang="en-US" dirty="0" err="1"/>
              <a:t>cấp</a:t>
            </a:r>
            <a:r>
              <a:rPr lang="en-US" dirty="0"/>
              <a:t> 2 </a:t>
            </a:r>
            <a:r>
              <a:rPr lang="en-US" dirty="0" err="1"/>
              <a:t>loại</a:t>
            </a:r>
            <a:r>
              <a:rPr lang="en-US" dirty="0"/>
              <a:t> engine:</a:t>
            </a:r>
          </a:p>
          <a:p>
            <a:pPr lvl="1"/>
            <a:r>
              <a:rPr lang="en-US" dirty="0"/>
              <a:t>Legacy engine</a:t>
            </a:r>
          </a:p>
          <a:p>
            <a:pPr lvl="1"/>
            <a:r>
              <a:rPr lang="en-US" dirty="0"/>
              <a:t>Neural nets LSTM engine</a:t>
            </a: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48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5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25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25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5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25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25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25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25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25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0" y="563929"/>
            <a:ext cx="11134725" cy="402546"/>
          </a:xfrm>
          <a:prstGeom prst="rect">
            <a:avLst/>
          </a:prstGeom>
        </p:spPr>
        <p:txBody>
          <a:bodyPr wrap="square">
            <a:spAutoFit/>
          </a:bodyPr>
          <a:lstStyle/>
          <a:p>
            <a:pPr indent="457200" algn="just">
              <a:lnSpc>
                <a:spcPct val="112000"/>
              </a:lnSpc>
              <a:spcBef>
                <a:spcPts val="720"/>
              </a:spcBef>
              <a:spcAft>
                <a:spcPts val="720"/>
              </a:spcAft>
            </a:pPr>
            <a:r>
              <a:rPr lang="en-US" dirty="0" smtClean="0">
                <a:latin typeface="Times New Roman" panose="02020603050405020304" pitchFamily="18" charset="0"/>
                <a:ea typeface="Calibri" panose="020F0502020204030204" pitchFamily="34" charset="0"/>
              </a:rPr>
              <a:t>2.2.1. </a:t>
            </a:r>
            <a:r>
              <a:rPr lang="en-US" dirty="0" err="1" smtClean="0">
                <a:latin typeface="Times New Roman" panose="02020603050405020304" pitchFamily="18" charset="0"/>
                <a:ea typeface="Calibri" panose="020F0502020204030204" pitchFamily="34" charset="0"/>
              </a:rPr>
              <a:t>Mô</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LSTM  </a:t>
            </a:r>
            <a:r>
              <a:rPr lang="en-US" dirty="0">
                <a:latin typeface="Times New Roman" panose="02020603050405020304" pitchFamily="18" charset="0"/>
                <a:ea typeface="Calibri" panose="020F0502020204030204" pitchFamily="34" charset="0"/>
              </a:rPr>
              <a:t>- Long short term memory</a:t>
            </a:r>
          </a:p>
        </p:txBody>
      </p:sp>
      <p:sp>
        <p:nvSpPr>
          <p:cNvPr id="2" name="Rectangle 1"/>
          <p:cNvSpPr/>
          <p:nvPr/>
        </p:nvSpPr>
        <p:spPr>
          <a:xfrm>
            <a:off x="804863" y="1127463"/>
            <a:ext cx="10329862" cy="1200329"/>
          </a:xfrm>
          <a:prstGeom prst="rect">
            <a:avLst/>
          </a:prstGeom>
        </p:spPr>
        <p:txBody>
          <a:bodyPr wrap="square">
            <a:spAutoFit/>
          </a:bodyPr>
          <a:lstStyle/>
          <a:p>
            <a:pPr algn="just"/>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Cuối</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cùng</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cần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xem</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muốn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gì</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trị</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dựa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nhưng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tiếp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tục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sàng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lọc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tiên</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chạy</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tầng</a:t>
            </a:r>
            <a:r>
              <a:rPr lang="en-US" dirty="0">
                <a:latin typeface="Times New Roman" panose="02020603050405020304" pitchFamily="18" charset="0"/>
                <a:ea typeface="Calibri" panose="020F0502020204030204" pitchFamily="34" charset="0"/>
              </a:rPr>
              <a:t> sigmoid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quyết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định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bào</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muốn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xuất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Sau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đó</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đưa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trạng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tế</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bảo</a:t>
            </a:r>
            <a:r>
              <a:rPr lang="en-US" dirty="0">
                <a:latin typeface="Times New Roman" panose="02020603050405020304" pitchFamily="18" charset="0"/>
                <a:ea typeface="Calibri" panose="020F0502020204030204" pitchFamily="34" charset="0"/>
              </a:rPr>
              <a:t> qua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hàm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tanhtanh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co </a:t>
            </a:r>
            <a:r>
              <a:rPr lang="en-US" dirty="0" err="1">
                <a:latin typeface="Times New Roman" panose="02020603050405020304" pitchFamily="18" charset="0"/>
                <a:ea typeface="Calibri" panose="020F0502020204030204" pitchFamily="34" charset="0"/>
              </a:rPr>
              <a:t>giá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trị</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về</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khoảng</a:t>
            </a:r>
            <a:r>
              <a:rPr lang="en-US" dirty="0">
                <a:latin typeface="Times New Roman" panose="02020603050405020304" pitchFamily="18" charset="0"/>
                <a:ea typeface="Calibri" panose="020F0502020204030204" pitchFamily="34" charset="0"/>
              </a:rPr>
              <a:t> [−1,1],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nhân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của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cổng</a:t>
            </a:r>
            <a:r>
              <a:rPr lang="en-US" dirty="0">
                <a:latin typeface="Times New Roman" panose="02020603050405020304" pitchFamily="18" charset="0"/>
                <a:ea typeface="Calibri" panose="020F0502020204030204" pitchFamily="34" charset="0"/>
              </a:rPr>
              <a:t> sigmoid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trị</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ra</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mong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muốn</a:t>
            </a:r>
            <a:r>
              <a:rPr lang="en-US" dirty="0">
                <a:latin typeface="Times New Roman" panose="02020603050405020304" pitchFamily="18" charset="0"/>
                <a:ea typeface="Calibri" panose="020F0502020204030204" pitchFamily="34" charset="0"/>
              </a:rPr>
              <a:t>. </a:t>
            </a:r>
            <a:endParaRPr lang="en-US" dirty="0"/>
          </a:p>
        </p:txBody>
      </p:sp>
      <p:pic>
        <p:nvPicPr>
          <p:cNvPr id="8" name="Picture 7" descr="https://colah.github.io/posts/2015-08-Understanding-LSTMs/img/LSTM3-focus-o.png">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804862" y="2488780"/>
            <a:ext cx="10225087" cy="3497683"/>
          </a:xfrm>
          <a:prstGeom prst="rect">
            <a:avLst/>
          </a:prstGeom>
          <a:noFill/>
          <a:ln>
            <a:noFill/>
          </a:ln>
        </p:spPr>
      </p:pic>
      <p:pic>
        <p:nvPicPr>
          <p:cNvPr id="5" name="Picture 4"/>
          <p:cNvPicPr>
            <a:picLocks noChangeAspect="1"/>
          </p:cNvPicPr>
          <p:nvPr/>
        </p:nvPicPr>
        <p:blipFill>
          <a:blip r:embed="rId5"/>
          <a:stretch>
            <a:fillRect/>
          </a:stretch>
        </p:blipFill>
        <p:spPr>
          <a:xfrm>
            <a:off x="5969794" y="3333748"/>
            <a:ext cx="5010151" cy="2159853"/>
          </a:xfrm>
          <a:prstGeom prst="rect">
            <a:avLst/>
          </a:prstGeom>
        </p:spPr>
      </p:pic>
    </p:spTree>
    <p:extLst>
      <p:ext uri="{BB962C8B-B14F-4D97-AF65-F5344CB8AC3E}">
        <p14:creationId xmlns:p14="http://schemas.microsoft.com/office/powerpoint/2010/main" val="306899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a:latin typeface="Times New Roman" panose="02020603050405020304" pitchFamily="18" charset="0"/>
                <a:cs typeface="Times New Roman" panose="02020603050405020304" pitchFamily="18" charset="0"/>
              </a:rPr>
              <a:t>I.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buNone/>
            </a:pPr>
            <a:r>
              <a:rPr lang="en-US" dirty="0" smtClean="0">
                <a:latin typeface="Times New Roman" panose="02020603050405020304" pitchFamily="18" charset="0"/>
                <a:cs typeface="Times New Roman" panose="02020603050405020304" pitchFamily="18" charset="0"/>
              </a:rPr>
              <a:t>3.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Tensorflow</a:t>
            </a:r>
            <a:r>
              <a:rPr lang="en-US" dirty="0" smtClean="0">
                <a:latin typeface="Times New Roman" panose="02020603050405020304" pitchFamily="18" charset="0"/>
                <a:cs typeface="Times New Roman" panose="02020603050405020304" pitchFamily="18" charset="0"/>
              </a:rPr>
              <a:t>:</a:t>
            </a:r>
          </a:p>
          <a:p>
            <a:pPr marL="182880" lvl="1">
              <a:spcBef>
                <a:spcPts val="900"/>
              </a:spcBef>
              <a:buFontTx/>
              <a:buChar char="-"/>
            </a:pPr>
            <a:r>
              <a:rPr lang="en-US" sz="1800" dirty="0" smtClean="0">
                <a:latin typeface="Times New Roman" panose="02020603050405020304" pitchFamily="18" charset="0"/>
                <a:cs typeface="Times New Roman" panose="02020603050405020304" pitchFamily="18" charset="0"/>
              </a:rPr>
              <a:t>M</a:t>
            </a:r>
            <a:r>
              <a:rPr lang="vi-VN" sz="1800" dirty="0">
                <a:latin typeface="Times New Roman" panose="02020603050405020304" pitchFamily="18" charset="0"/>
                <a:cs typeface="Times New Roman" panose="02020603050405020304" pitchFamily="18" charset="0"/>
              </a:rPr>
              <a:t>ột thư viện phần mềm mã nguồn mở dành cho máy học trong nhiều loại hình tác vụ nhận thức và hiểu ngôn ngữ</a:t>
            </a:r>
            <a:endParaRPr lang="en-US" sz="1800" dirty="0">
              <a:latin typeface="Times New Roman" panose="02020603050405020304" pitchFamily="18" charset="0"/>
              <a:cs typeface="Times New Roman" panose="02020603050405020304" pitchFamily="18" charset="0"/>
            </a:endParaRPr>
          </a:p>
          <a:p>
            <a:pPr marL="182880" lvl="1">
              <a:spcBef>
                <a:spcPts val="900"/>
              </a:spcBef>
              <a:buFontTx/>
              <a:buChar char="-"/>
            </a:pPr>
            <a:r>
              <a:rPr lang="en-US" sz="1800" dirty="0" err="1">
                <a:latin typeface="Times New Roman" panose="02020603050405020304" pitchFamily="18" charset="0"/>
                <a:cs typeface="Times New Roman" panose="02020603050405020304" pitchFamily="18" charset="0"/>
              </a:rPr>
              <a:t>TensorFlow</a:t>
            </a:r>
            <a:r>
              <a:rPr lang="en-US" sz="1800" dirty="0">
                <a:latin typeface="Times New Roman" panose="02020603050405020304" pitchFamily="18" charset="0"/>
                <a:cs typeface="Times New Roman" panose="02020603050405020304" pitchFamily="18" charset="0"/>
              </a:rPr>
              <a:t> có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API có </a:t>
            </a:r>
            <a:r>
              <a:rPr lang="en-US" sz="1800" dirty="0" err="1">
                <a:latin typeface="Times New Roman" panose="02020603050405020304" pitchFamily="18" charset="0"/>
                <a:cs typeface="Times New Roman" panose="02020603050405020304" pitchFamily="18" charset="0"/>
              </a:rPr>
              <a:t>sẵn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ngôn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ngữ</a:t>
            </a:r>
            <a:r>
              <a:rPr lang="en-US" sz="1800" dirty="0">
                <a:latin typeface="Times New Roman" panose="02020603050405020304" pitchFamily="18" charset="0"/>
                <a:cs typeface="Times New Roman" panose="02020603050405020304" pitchFamily="18" charset="0"/>
              </a:rPr>
              <a:t> để </a:t>
            </a:r>
            <a:r>
              <a:rPr lang="en-US" sz="1800" dirty="0" err="1">
                <a:latin typeface="Times New Roman" panose="02020603050405020304" pitchFamily="18" charset="0"/>
                <a:cs typeface="Times New Roman" panose="02020603050405020304" pitchFamily="18" charset="0"/>
              </a:rPr>
              <a:t>xây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dựng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TensorFlow</a:t>
            </a:r>
            <a:endParaRPr lang="en-US" sz="1800"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75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a:latin typeface="Times New Roman" panose="02020603050405020304" pitchFamily="18" charset="0"/>
                <a:cs typeface="Times New Roman" panose="02020603050405020304" pitchFamily="18" charset="0"/>
              </a:rPr>
              <a:t>I.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buNone/>
            </a:pPr>
            <a:r>
              <a:rPr lang="en-US" dirty="0"/>
              <a:t>4</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Tensorflow</a:t>
            </a:r>
            <a:r>
              <a:rPr lang="en-US" dirty="0" smtClean="0">
                <a:latin typeface="Times New Roman" panose="02020603050405020304" pitchFamily="18" charset="0"/>
                <a:cs typeface="Times New Roman" panose="02020603050405020304" pitchFamily="18" charset="0"/>
              </a:rPr>
              <a:t>:</a:t>
            </a:r>
          </a:p>
          <a:p>
            <a:pPr marL="182880" lvl="1">
              <a:spcBef>
                <a:spcPts val="900"/>
              </a:spcBef>
              <a:buFontTx/>
              <a:buChar char="-"/>
            </a:pPr>
            <a:r>
              <a:rPr lang="en-US" sz="1800" dirty="0" smtClean="0">
                <a:latin typeface="Times New Roman" panose="02020603050405020304" pitchFamily="18" charset="0"/>
                <a:cs typeface="Times New Roman" panose="02020603050405020304" pitchFamily="18" charset="0"/>
              </a:rPr>
              <a:t>M</a:t>
            </a:r>
            <a:r>
              <a:rPr lang="vi-VN" sz="1800" dirty="0">
                <a:latin typeface="Times New Roman" panose="02020603050405020304" pitchFamily="18" charset="0"/>
                <a:cs typeface="Times New Roman" panose="02020603050405020304" pitchFamily="18" charset="0"/>
              </a:rPr>
              <a:t>ột thư viện phần mềm mã nguồn mở dành cho máy học trong nhiều loại hình tác vụ nhận thức và hiểu ngôn ngữ</a:t>
            </a:r>
            <a:endParaRPr lang="en-US" sz="1800" dirty="0">
              <a:latin typeface="Times New Roman" panose="02020603050405020304" pitchFamily="18" charset="0"/>
              <a:cs typeface="Times New Roman" panose="02020603050405020304" pitchFamily="18" charset="0"/>
            </a:endParaRPr>
          </a:p>
          <a:p>
            <a:pPr marL="182880" lvl="1">
              <a:spcBef>
                <a:spcPts val="900"/>
              </a:spcBef>
              <a:buFontTx/>
              <a:buChar char="-"/>
            </a:pPr>
            <a:r>
              <a:rPr lang="en-US" sz="1800" dirty="0" err="1">
                <a:latin typeface="Times New Roman" panose="02020603050405020304" pitchFamily="18" charset="0"/>
                <a:cs typeface="Times New Roman" panose="02020603050405020304" pitchFamily="18" charset="0"/>
              </a:rPr>
              <a:t>TensorFlow</a:t>
            </a:r>
            <a:r>
              <a:rPr lang="en-US" sz="1800" dirty="0">
                <a:latin typeface="Times New Roman" panose="02020603050405020304" pitchFamily="18" charset="0"/>
                <a:cs typeface="Times New Roman" panose="02020603050405020304" pitchFamily="18" charset="0"/>
              </a:rPr>
              <a:t> có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API có </a:t>
            </a:r>
            <a:r>
              <a:rPr lang="en-US" sz="1800" dirty="0" err="1">
                <a:latin typeface="Times New Roman" panose="02020603050405020304" pitchFamily="18" charset="0"/>
                <a:cs typeface="Times New Roman" panose="02020603050405020304" pitchFamily="18" charset="0"/>
              </a:rPr>
              <a:t>sẵn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ngôn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ngữ</a:t>
            </a:r>
            <a:r>
              <a:rPr lang="en-US" sz="1800" dirty="0">
                <a:latin typeface="Times New Roman" panose="02020603050405020304" pitchFamily="18" charset="0"/>
                <a:cs typeface="Times New Roman" panose="02020603050405020304" pitchFamily="18" charset="0"/>
              </a:rPr>
              <a:t> để </a:t>
            </a:r>
            <a:r>
              <a:rPr lang="en-US" sz="1800" dirty="0" err="1">
                <a:latin typeface="Times New Roman" panose="02020603050405020304" pitchFamily="18" charset="0"/>
                <a:cs typeface="Times New Roman" panose="02020603050405020304" pitchFamily="18" charset="0"/>
              </a:rPr>
              <a:t>xây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dựng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TensorFlow</a:t>
            </a:r>
            <a:endParaRPr lang="en-US" sz="1800"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503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p:txBody>
          <a:bodyPr/>
          <a:lstStyle/>
          <a:p>
            <a:pPr marL="0" indent="0">
              <a:buNone/>
            </a:pPr>
            <a:r>
              <a:rPr lang="en-US" dirty="0"/>
              <a:t>#</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và</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a:t>
            </a:r>
          </a:p>
          <a:p>
            <a:pPr>
              <a:buFontTx/>
              <a:buChar char="-"/>
            </a:pPr>
            <a:r>
              <a:rPr lang="en-US" dirty="0" err="1" smtClean="0"/>
              <a:t>Hệ</a:t>
            </a:r>
            <a:r>
              <a:rPr lang="en-US" dirty="0" smtClean="0"/>
              <a:t> </a:t>
            </a:r>
            <a:r>
              <a:rPr lang="en-US" dirty="0" err="1" smtClean="0"/>
              <a:t>điều</a:t>
            </a:r>
            <a:r>
              <a:rPr lang="en-US" dirty="0" smtClean="0"/>
              <a:t> </a:t>
            </a:r>
            <a:r>
              <a:rPr lang="en-US" dirty="0" err="1" smtClean="0"/>
              <a:t>hành</a:t>
            </a:r>
            <a:r>
              <a:rPr lang="en-US" dirty="0" smtClean="0"/>
              <a:t>: Ubuntu 18.04</a:t>
            </a:r>
          </a:p>
          <a:p>
            <a:pPr>
              <a:buFontTx/>
              <a:buChar char="-"/>
            </a:pP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Python</a:t>
            </a:r>
          </a:p>
          <a:p>
            <a:pPr>
              <a:buFontTx/>
              <a:buChar char="-"/>
            </a:pPr>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quan</a:t>
            </a:r>
            <a:r>
              <a:rPr lang="en-US" dirty="0" smtClean="0"/>
              <a:t> </a:t>
            </a:r>
            <a:r>
              <a:rPr lang="en-US" dirty="0" err="1" smtClean="0"/>
              <a:t>trọng</a:t>
            </a:r>
            <a:r>
              <a:rPr lang="en-US" dirty="0" smtClean="0"/>
              <a:t>: </a:t>
            </a:r>
            <a:r>
              <a:rPr lang="en-US" dirty="0"/>
              <a:t>Tesseract 4.0, Python 3.*, </a:t>
            </a:r>
            <a:r>
              <a:rPr lang="en-US" dirty="0" err="1"/>
              <a:t>Tensoflow</a:t>
            </a:r>
            <a:r>
              <a:rPr lang="en-US" dirty="0"/>
              <a:t> 1.13, Unicode 1.1, </a:t>
            </a:r>
            <a:r>
              <a:rPr lang="en-US" dirty="0" err="1"/>
              <a:t>OpenCV</a:t>
            </a:r>
            <a:r>
              <a:rPr lang="en-US" dirty="0"/>
              <a:t>-python </a:t>
            </a:r>
            <a:r>
              <a:rPr lang="en-US" dirty="0" smtClean="0"/>
              <a:t>3.4.2</a:t>
            </a:r>
          </a:p>
          <a:p>
            <a:pPr>
              <a:buFontTx/>
              <a:buChar char="-"/>
            </a:pPr>
            <a:r>
              <a:rPr lang="en-US" dirty="0" err="1"/>
              <a:t>Các</a:t>
            </a:r>
            <a:r>
              <a:rPr lang="en-US" dirty="0"/>
              <a:t> </a:t>
            </a:r>
            <a:r>
              <a:rPr lang="en-US" dirty="0" err="1"/>
              <a:t>thư</a:t>
            </a:r>
            <a:r>
              <a:rPr lang="en-US" dirty="0"/>
              <a:t> </a:t>
            </a:r>
            <a:r>
              <a:rPr lang="en-US" dirty="0" err="1"/>
              <a:t>viện</a:t>
            </a:r>
            <a:r>
              <a:rPr lang="en-US" dirty="0"/>
              <a:t> </a:t>
            </a:r>
            <a:r>
              <a:rPr lang="en-US" dirty="0" err="1"/>
              <a:t>khác</a:t>
            </a:r>
            <a:r>
              <a:rPr lang="en-US" dirty="0"/>
              <a:t> </a:t>
            </a:r>
            <a:r>
              <a:rPr lang="en-US" dirty="0" err="1"/>
              <a:t>trong</a:t>
            </a:r>
            <a:r>
              <a:rPr lang="en-US" dirty="0"/>
              <a:t> file requirement.txt</a:t>
            </a:r>
            <a:endParaRPr lang="en-US" dirty="0" smtClean="0"/>
          </a:p>
        </p:txBody>
      </p:sp>
    </p:spTree>
    <p:extLst>
      <p:ext uri="{BB962C8B-B14F-4D97-AF65-F5344CB8AC3E}">
        <p14:creationId xmlns:p14="http://schemas.microsoft.com/office/powerpoint/2010/main" val="27627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50"/>
                                        <p:tgtEl>
                                          <p:spTgt spid="3">
                                            <p:txEl>
                                              <p:pRg st="1" end="1"/>
                                            </p:txEl>
                                          </p:spTgt>
                                        </p:tgtEl>
                                      </p:cBhvr>
                                    </p:animEffect>
                                    <p:anim calcmode="lin" valueType="num">
                                      <p:cBhvr>
                                        <p:cTn id="1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50"/>
                                        <p:tgtEl>
                                          <p:spTgt spid="3">
                                            <p:txEl>
                                              <p:pRg st="2" end="2"/>
                                            </p:txEl>
                                          </p:spTgt>
                                        </p:tgtEl>
                                      </p:cBhvr>
                                    </p:animEffect>
                                    <p:anim calcmode="lin" valueType="num">
                                      <p:cBhvr>
                                        <p:cTn id="22"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250"/>
                                        <p:tgtEl>
                                          <p:spTgt spid="3">
                                            <p:txEl>
                                              <p:pRg st="3" end="3"/>
                                            </p:txEl>
                                          </p:spTgt>
                                        </p:tgtEl>
                                      </p:cBhvr>
                                    </p:animEffect>
                                    <p:anim calcmode="lin" valueType="num">
                                      <p:cBhvr>
                                        <p:cTn id="29"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250"/>
                                        <p:tgtEl>
                                          <p:spTgt spid="3">
                                            <p:txEl>
                                              <p:pRg st="4" end="4"/>
                                            </p:txEl>
                                          </p:spTgt>
                                        </p:tgtEl>
                                      </p:cBhvr>
                                    </p:animEffect>
                                    <p:anim calcmode="lin" valueType="num">
                                      <p:cBhvr>
                                        <p:cTn id="36"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1066800" y="2103120"/>
            <a:ext cx="5571067" cy="3931920"/>
          </a:xfrm>
        </p:spPr>
        <p:txBody>
          <a:bodyPr>
            <a:normAutofit lnSpcReduction="10000"/>
          </a:bodyPr>
          <a:lstStyle/>
          <a:p>
            <a:pPr marL="0" indent="0">
              <a:buNone/>
            </a:pPr>
            <a:r>
              <a:rPr lang="en-US" dirty="0"/>
              <a:t>1</a:t>
            </a:r>
            <a:r>
              <a:rPr lang="en-US" dirty="0" smtClean="0"/>
              <a:t>. </a:t>
            </a:r>
            <a:r>
              <a:rPr lang="en-US" dirty="0" err="1" smtClean="0"/>
              <a:t>Bài</a:t>
            </a:r>
            <a:r>
              <a:rPr lang="en-US" dirty="0" smtClean="0"/>
              <a:t> </a:t>
            </a:r>
            <a:r>
              <a:rPr lang="en-US" dirty="0" err="1" smtClean="0"/>
              <a:t>toán</a:t>
            </a:r>
            <a:r>
              <a:rPr lang="en-US" dirty="0" smtClean="0"/>
              <a:t> </a:t>
            </a:r>
            <a:r>
              <a:rPr lang="en-US" dirty="0" err="1" smtClean="0"/>
              <a:t>áp</a:t>
            </a:r>
            <a:r>
              <a:rPr lang="en-US" dirty="0" smtClean="0"/>
              <a:t> dụng:</a:t>
            </a:r>
          </a:p>
          <a:p>
            <a:pPr algn="just">
              <a:buFontTx/>
              <a:buChar char="-"/>
            </a:pPr>
            <a:r>
              <a:rPr lang="en-US" dirty="0" err="1"/>
              <a:t>Trong</a:t>
            </a:r>
            <a:r>
              <a:rPr lang="en-US" dirty="0"/>
              <a:t> </a:t>
            </a:r>
            <a:r>
              <a:rPr lang="en-US" dirty="0" err="1"/>
              <a:t>thời</a:t>
            </a:r>
            <a:r>
              <a:rPr lang="en-US" dirty="0"/>
              <a:t> </a:t>
            </a:r>
            <a:r>
              <a:rPr lang="en-US" dirty="0" err="1"/>
              <a:t>đại</a:t>
            </a:r>
            <a:r>
              <a:rPr lang="en-US" dirty="0"/>
              <a:t> </a:t>
            </a:r>
            <a:r>
              <a:rPr lang="en-US" dirty="0" err="1"/>
              <a:t>công</a:t>
            </a:r>
            <a:r>
              <a:rPr lang="en-US" dirty="0"/>
              <a:t> </a:t>
            </a:r>
            <a:r>
              <a:rPr lang="en-US" dirty="0" err="1"/>
              <a:t>nghệ</a:t>
            </a:r>
            <a:r>
              <a:rPr lang="en-US" dirty="0"/>
              <a:t> </a:t>
            </a:r>
            <a:r>
              <a:rPr lang="en-US" dirty="0" err="1"/>
              <a:t>số</a:t>
            </a:r>
            <a:r>
              <a:rPr lang="en-US" dirty="0"/>
              <a:t>, </a:t>
            </a:r>
            <a:r>
              <a:rPr lang="en-US" dirty="0" err="1"/>
              <a:t>nhịp</a:t>
            </a:r>
            <a:r>
              <a:rPr lang="en-US" dirty="0"/>
              <a:t> </a:t>
            </a:r>
            <a:r>
              <a:rPr lang="en-US" dirty="0" err="1"/>
              <a:t>độ</a:t>
            </a:r>
            <a:r>
              <a:rPr lang="en-US" dirty="0"/>
              <a:t> </a:t>
            </a:r>
            <a:r>
              <a:rPr lang="en-US" dirty="0" err="1"/>
              <a:t>vận</a:t>
            </a:r>
            <a:r>
              <a:rPr lang="en-US" dirty="0"/>
              <a:t> </a:t>
            </a:r>
            <a:r>
              <a:rPr lang="en-US" dirty="0" err="1"/>
              <a:t>động</a:t>
            </a:r>
            <a:r>
              <a:rPr lang="en-US" dirty="0"/>
              <a:t> </a:t>
            </a:r>
            <a:r>
              <a:rPr lang="en-US" dirty="0" err="1"/>
              <a:t>ngày</a:t>
            </a:r>
            <a:r>
              <a:rPr lang="en-US" dirty="0"/>
              <a:t> </a:t>
            </a:r>
            <a:r>
              <a:rPr lang="en-US" dirty="0" err="1"/>
              <a:t>một</a:t>
            </a:r>
            <a:r>
              <a:rPr lang="en-US" dirty="0"/>
              <a:t> </a:t>
            </a:r>
            <a:r>
              <a:rPr lang="en-US" dirty="0" err="1"/>
              <a:t>nhanh</a:t>
            </a:r>
            <a:r>
              <a:rPr lang="en-US" dirty="0"/>
              <a:t> </a:t>
            </a:r>
            <a:r>
              <a:rPr lang="en-US" dirty="0" err="1"/>
              <a:t>hơn</a:t>
            </a:r>
            <a:r>
              <a:rPr lang="en-US" dirty="0"/>
              <a:t>, v</a:t>
            </a:r>
            <a:r>
              <a:rPr lang="vi-VN" dirty="0"/>
              <a:t>iệc nhận dạng, trích rút thông tin từ các mẫu thông tin cố định (CMT, thẻ...) là </a:t>
            </a:r>
            <a:r>
              <a:rPr lang="en-US" dirty="0" err="1"/>
              <a:t>đang</a:t>
            </a:r>
            <a:r>
              <a:rPr lang="en-US" dirty="0"/>
              <a:t> </a:t>
            </a:r>
            <a:r>
              <a:rPr lang="en-US" dirty="0" err="1"/>
              <a:t>trở</a:t>
            </a:r>
            <a:r>
              <a:rPr lang="en-US" dirty="0"/>
              <a:t> </a:t>
            </a:r>
            <a:r>
              <a:rPr lang="en-US" dirty="0" err="1"/>
              <a:t>nên</a:t>
            </a:r>
            <a:r>
              <a:rPr lang="en-US" dirty="0"/>
              <a:t> </a:t>
            </a:r>
            <a:r>
              <a:rPr lang="en-US" dirty="0" err="1"/>
              <a:t>vô</a:t>
            </a:r>
            <a:r>
              <a:rPr lang="en-US" dirty="0"/>
              <a:t> </a:t>
            </a:r>
            <a:r>
              <a:rPr lang="en-US" dirty="0" err="1"/>
              <a:t>cùng</a:t>
            </a:r>
            <a:r>
              <a:rPr lang="en-US" dirty="0"/>
              <a:t> </a:t>
            </a:r>
            <a:r>
              <a:rPr lang="vi-VN" dirty="0"/>
              <a:t>quan trọng</a:t>
            </a:r>
            <a:r>
              <a:rPr lang="en-US" dirty="0"/>
              <a:t> </a:t>
            </a:r>
            <a:r>
              <a:rPr lang="en-US" dirty="0" err="1"/>
              <a:t>và</a:t>
            </a:r>
            <a:r>
              <a:rPr lang="en-US" dirty="0"/>
              <a:t> </a:t>
            </a:r>
            <a:r>
              <a:rPr lang="en-US" dirty="0" err="1"/>
              <a:t>thiết</a:t>
            </a:r>
            <a:r>
              <a:rPr lang="en-US" dirty="0"/>
              <a:t> </a:t>
            </a:r>
            <a:r>
              <a:rPr lang="en-US" dirty="0" err="1"/>
              <a:t>thực</a:t>
            </a:r>
            <a:r>
              <a:rPr lang="vi-VN" dirty="0"/>
              <a:t>: nhập thông tin từ bệnh nhân qua thẻ BHYT, lấy thông tin người điều khiển phương tiện qua giấy phép lái xe, thông tin định danh công dân từ các giấy tờ căn cước</a:t>
            </a:r>
            <a:r>
              <a:rPr lang="en-US" dirty="0"/>
              <a:t>, </a:t>
            </a:r>
            <a:r>
              <a:rPr lang="en-US" dirty="0" err="1"/>
              <a:t>kiểm</a:t>
            </a:r>
            <a:r>
              <a:rPr lang="en-US" dirty="0"/>
              <a:t> </a:t>
            </a:r>
            <a:r>
              <a:rPr lang="en-US" dirty="0" err="1"/>
              <a:t>tra</a:t>
            </a:r>
            <a:r>
              <a:rPr lang="en-US" dirty="0"/>
              <a:t> </a:t>
            </a:r>
            <a:r>
              <a:rPr lang="en-US" dirty="0" err="1"/>
              <a:t>thông</a:t>
            </a:r>
            <a:r>
              <a:rPr lang="en-US" dirty="0"/>
              <a:t> tin </a:t>
            </a:r>
            <a:r>
              <a:rPr lang="en-US" dirty="0" err="1"/>
              <a:t>sinh</a:t>
            </a:r>
            <a:r>
              <a:rPr lang="en-US" dirty="0"/>
              <a:t> </a:t>
            </a:r>
            <a:r>
              <a:rPr lang="en-US" dirty="0" err="1"/>
              <a:t>viên</a:t>
            </a:r>
            <a:r>
              <a:rPr lang="en-US" dirty="0"/>
              <a:t> </a:t>
            </a:r>
            <a:r>
              <a:rPr lang="en-US" dirty="0" err="1"/>
              <a:t>khi</a:t>
            </a:r>
            <a:r>
              <a:rPr lang="en-US" dirty="0"/>
              <a:t> </a:t>
            </a:r>
            <a:r>
              <a:rPr lang="en-US" dirty="0" err="1"/>
              <a:t>đi</a:t>
            </a:r>
            <a:r>
              <a:rPr lang="en-US" dirty="0"/>
              <a:t> </a:t>
            </a:r>
            <a:r>
              <a:rPr lang="en-US" dirty="0" err="1"/>
              <a:t>thi</a:t>
            </a:r>
            <a:r>
              <a:rPr lang="vi-VN" dirty="0"/>
              <a:t>... </a:t>
            </a:r>
            <a:endParaRPr lang="en-US" dirty="0" smtClean="0"/>
          </a:p>
          <a:p>
            <a:pPr algn="just">
              <a:buFontTx/>
              <a:buChar char="-"/>
            </a:pPr>
            <a:r>
              <a:rPr lang="vi-VN" dirty="0" smtClean="0"/>
              <a:t>Nó </a:t>
            </a:r>
            <a:r>
              <a:rPr lang="vi-VN" dirty="0"/>
              <a:t>thúc đẩy các quá trình trong xã hội diễn ra nhanh, gọn, hiệu q</a:t>
            </a:r>
            <a:r>
              <a:rPr lang="en-US" dirty="0" err="1"/>
              <a:t>uả</a:t>
            </a:r>
            <a:r>
              <a:rPr lang="en-US" dirty="0"/>
              <a:t> </a:t>
            </a:r>
            <a:r>
              <a:rPr lang="en-US" dirty="0" err="1"/>
              <a:t>và</a:t>
            </a:r>
            <a:r>
              <a:rPr lang="en-US" dirty="0"/>
              <a:t> </a:t>
            </a:r>
            <a:r>
              <a:rPr lang="en-US" dirty="0" err="1"/>
              <a:t>chính</a:t>
            </a:r>
            <a:r>
              <a:rPr lang="en-US" dirty="0"/>
              <a:t> </a:t>
            </a:r>
            <a:r>
              <a:rPr lang="en-US" dirty="0" err="1"/>
              <a:t>xác</a:t>
            </a:r>
            <a:r>
              <a:rPr lang="en-US" dirty="0"/>
              <a:t> </a:t>
            </a:r>
            <a:r>
              <a:rPr lang="en-US" dirty="0" err="1"/>
              <a:t>hơn</a:t>
            </a:r>
            <a:r>
              <a:rPr lang="en-US" dirty="0"/>
              <a:t>. </a:t>
            </a:r>
            <a:r>
              <a:rPr lang="en-US" dirty="0" err="1"/>
              <a:t>Chính</a:t>
            </a:r>
            <a:r>
              <a:rPr lang="en-US" dirty="0"/>
              <a:t> </a:t>
            </a:r>
            <a:r>
              <a:rPr lang="en-US" dirty="0" err="1"/>
              <a:t>vì</a:t>
            </a:r>
            <a:r>
              <a:rPr lang="en-US" dirty="0"/>
              <a:t> </a:t>
            </a:r>
            <a:r>
              <a:rPr lang="en-US" dirty="0" err="1"/>
              <a:t>thế</a:t>
            </a:r>
            <a:r>
              <a:rPr lang="en-US" dirty="0"/>
              <a:t>, </a:t>
            </a:r>
            <a:r>
              <a:rPr lang="en-US" dirty="0" err="1"/>
              <a:t>nhu</a:t>
            </a:r>
            <a:r>
              <a:rPr lang="en-US" dirty="0"/>
              <a:t> </a:t>
            </a:r>
            <a:r>
              <a:rPr lang="en-US" dirty="0" err="1"/>
              <a:t>cầu</a:t>
            </a:r>
            <a:r>
              <a:rPr lang="en-US" dirty="0"/>
              <a:t> </a:t>
            </a:r>
            <a:r>
              <a:rPr lang="en-US" dirty="0" err="1"/>
              <a:t>của</a:t>
            </a:r>
            <a:r>
              <a:rPr lang="en-US" dirty="0"/>
              <a:t> </a:t>
            </a:r>
            <a:r>
              <a:rPr lang="en-US" dirty="0" err="1"/>
              <a:t>việc</a:t>
            </a:r>
            <a:r>
              <a:rPr lang="en-US" dirty="0"/>
              <a:t> </a:t>
            </a:r>
            <a:r>
              <a:rPr lang="en-US" dirty="0" err="1"/>
              <a:t>trích</a:t>
            </a:r>
            <a:r>
              <a:rPr lang="en-US" dirty="0"/>
              <a:t> </a:t>
            </a:r>
            <a:r>
              <a:rPr lang="en-US" dirty="0" err="1"/>
              <a:t>rút</a:t>
            </a:r>
            <a:r>
              <a:rPr lang="en-US" dirty="0"/>
              <a:t> </a:t>
            </a:r>
            <a:r>
              <a:rPr lang="en-US" dirty="0" err="1"/>
              <a:t>thông</a:t>
            </a:r>
            <a:r>
              <a:rPr lang="en-US" dirty="0"/>
              <a:t> tin </a:t>
            </a:r>
            <a:r>
              <a:rPr lang="en-US" dirty="0" err="1"/>
              <a:t>từ</a:t>
            </a:r>
            <a:r>
              <a:rPr lang="en-US" dirty="0"/>
              <a:t> </a:t>
            </a:r>
            <a:r>
              <a:rPr lang="en-US" dirty="0" err="1"/>
              <a:t>các</a:t>
            </a:r>
            <a:r>
              <a:rPr lang="en-US" dirty="0"/>
              <a:t> </a:t>
            </a:r>
            <a:r>
              <a:rPr lang="en-US" dirty="0" err="1"/>
              <a:t>mẫu</a:t>
            </a:r>
            <a:r>
              <a:rPr lang="en-US" dirty="0"/>
              <a:t> </a:t>
            </a:r>
            <a:r>
              <a:rPr lang="en-US" dirty="0" err="1"/>
              <a:t>cố</a:t>
            </a:r>
            <a:r>
              <a:rPr lang="en-US" dirty="0"/>
              <a:t> </a:t>
            </a:r>
            <a:r>
              <a:rPr lang="en-US" dirty="0" err="1"/>
              <a:t>định</a:t>
            </a:r>
            <a:r>
              <a:rPr lang="en-US" dirty="0"/>
              <a:t> </a:t>
            </a:r>
            <a:r>
              <a:rPr lang="en-US" dirty="0" err="1"/>
              <a:t>đang</a:t>
            </a:r>
            <a:r>
              <a:rPr lang="en-US" dirty="0"/>
              <a:t> </a:t>
            </a:r>
            <a:r>
              <a:rPr lang="en-US" dirty="0" err="1"/>
              <a:t>ngày</a:t>
            </a:r>
            <a:r>
              <a:rPr lang="en-US" dirty="0"/>
              <a:t> </a:t>
            </a:r>
            <a:r>
              <a:rPr lang="en-US" dirty="0" err="1"/>
              <a:t>một</a:t>
            </a:r>
            <a:r>
              <a:rPr lang="en-US" dirty="0"/>
              <a:t> </a:t>
            </a:r>
            <a:r>
              <a:rPr lang="en-US" dirty="0" err="1"/>
              <a:t>tăng</a:t>
            </a:r>
            <a:r>
              <a:rPr lang="en-US" dirty="0"/>
              <a:t> </a:t>
            </a:r>
            <a:r>
              <a:rPr lang="en-US" dirty="0" err="1"/>
              <a:t>cao</a:t>
            </a:r>
            <a:r>
              <a:rPr lang="en-US" dirty="0"/>
              <a:t> </a:t>
            </a:r>
            <a:r>
              <a:rPr lang="en-US" dirty="0" err="1"/>
              <a:t>và</a:t>
            </a:r>
            <a:r>
              <a:rPr lang="en-US" dirty="0"/>
              <a:t> </a:t>
            </a:r>
            <a:r>
              <a:rPr lang="en-US" dirty="0" err="1"/>
              <a:t>cần</a:t>
            </a:r>
            <a:r>
              <a:rPr lang="en-US" dirty="0"/>
              <a:t> </a:t>
            </a:r>
            <a:r>
              <a:rPr lang="en-US" dirty="0" err="1"/>
              <a:t>được</a:t>
            </a:r>
            <a:r>
              <a:rPr lang="en-US" dirty="0"/>
              <a:t> </a:t>
            </a:r>
            <a:r>
              <a:rPr lang="en-US" dirty="0" err="1"/>
              <a:t>giải</a:t>
            </a:r>
            <a:r>
              <a:rPr lang="en-US" dirty="0"/>
              <a:t> </a:t>
            </a:r>
            <a:r>
              <a:rPr lang="en-US" dirty="0" err="1"/>
              <a:t>quyết</a:t>
            </a:r>
            <a:r>
              <a:rPr lang="en-US" dirty="0"/>
              <a:t> </a:t>
            </a:r>
            <a:r>
              <a:rPr lang="en-US" dirty="0" err="1"/>
              <a:t>tốt</a:t>
            </a:r>
            <a:r>
              <a:rPr lang="en-US" dirty="0"/>
              <a:t> </a:t>
            </a:r>
            <a:r>
              <a:rPr lang="en-US" dirty="0" err="1"/>
              <a:t>với</a:t>
            </a:r>
            <a:r>
              <a:rPr lang="en-US" dirty="0"/>
              <a:t> </a:t>
            </a:r>
            <a:r>
              <a:rPr lang="en-US" dirty="0" err="1"/>
              <a:t>tỷ</a:t>
            </a:r>
            <a:r>
              <a:rPr lang="en-US" dirty="0"/>
              <a:t> </a:t>
            </a:r>
            <a:r>
              <a:rPr lang="en-US" dirty="0" err="1"/>
              <a:t>lệ</a:t>
            </a:r>
            <a:r>
              <a:rPr lang="en-US" dirty="0"/>
              <a:t> </a:t>
            </a:r>
            <a:r>
              <a:rPr lang="en-US" dirty="0" err="1"/>
              <a:t>chính</a:t>
            </a:r>
            <a:r>
              <a:rPr lang="en-US" dirty="0"/>
              <a:t> </a:t>
            </a:r>
            <a:r>
              <a:rPr lang="en-US" dirty="0" err="1"/>
              <a:t>xác</a:t>
            </a:r>
            <a:r>
              <a:rPr lang="en-US" dirty="0"/>
              <a:t> </a:t>
            </a:r>
            <a:r>
              <a:rPr lang="en-US" dirty="0" err="1"/>
              <a:t>cao</a:t>
            </a:r>
            <a:r>
              <a:rPr lang="en-US" dirty="0"/>
              <a:t>.</a:t>
            </a:r>
          </a:p>
        </p:txBody>
      </p:sp>
      <p:pic>
        <p:nvPicPr>
          <p:cNvPr id="4" name="Picture 3" descr="Kết quả hình ảnh cho giấy phép lái xe"/>
          <p:cNvPicPr/>
          <p:nvPr/>
        </p:nvPicPr>
        <p:blipFill>
          <a:blip r:embed="rId2">
            <a:extLst>
              <a:ext uri="{28A0092B-C50C-407E-A947-70E740481C1C}">
                <a14:useLocalDpi xmlns:a14="http://schemas.microsoft.com/office/drawing/2010/main" val="0"/>
              </a:ext>
            </a:extLst>
          </a:blip>
          <a:srcRect/>
          <a:stretch>
            <a:fillRect/>
          </a:stretch>
        </p:blipFill>
        <p:spPr bwMode="auto">
          <a:xfrm>
            <a:off x="6970184" y="2678430"/>
            <a:ext cx="4171950" cy="2781300"/>
          </a:xfrm>
          <a:prstGeom prst="rect">
            <a:avLst/>
          </a:prstGeom>
          <a:noFill/>
          <a:ln>
            <a:noFill/>
          </a:ln>
        </p:spPr>
      </p:pic>
      <p:pic>
        <p:nvPicPr>
          <p:cNvPr id="5" name="Picture 4" descr="G:\GitHub\vietnamese-id-card-ocr\demo\image1\6.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1924" y="2500872"/>
            <a:ext cx="4268470" cy="2979420"/>
          </a:xfrm>
          <a:prstGeom prst="rect">
            <a:avLst/>
          </a:prstGeom>
          <a:noFill/>
          <a:ln>
            <a:noFill/>
          </a:ln>
        </p:spPr>
      </p:pic>
    </p:spTree>
    <p:extLst>
      <p:ext uri="{BB962C8B-B14F-4D97-AF65-F5344CB8AC3E}">
        <p14:creationId xmlns:p14="http://schemas.microsoft.com/office/powerpoint/2010/main" val="383585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1066800" y="2103120"/>
            <a:ext cx="8294914" cy="1260566"/>
          </a:xfrm>
        </p:spPr>
        <p:txBody>
          <a:bodyPr>
            <a:normAutofit/>
          </a:bodyPr>
          <a:lstStyle/>
          <a:p>
            <a:pPr marL="0" indent="0">
              <a:buNone/>
            </a:pPr>
            <a:r>
              <a:rPr lang="en-US" dirty="0"/>
              <a:t>2</a:t>
            </a:r>
            <a:r>
              <a:rPr lang="en-US" dirty="0" smtClean="0"/>
              <a:t>. </a:t>
            </a:r>
            <a:r>
              <a:rPr lang="en-US" dirty="0" err="1" smtClean="0"/>
              <a:t>Mô</a:t>
            </a:r>
            <a:r>
              <a:rPr lang="en-US" dirty="0" smtClean="0"/>
              <a:t> </a:t>
            </a:r>
            <a:r>
              <a:rPr lang="en-US" dirty="0" err="1"/>
              <a:t>hình</a:t>
            </a:r>
            <a:r>
              <a:rPr lang="en-US" dirty="0"/>
              <a:t> </a:t>
            </a:r>
            <a:r>
              <a:rPr lang="en-US" dirty="0" err="1"/>
              <a:t>bài</a:t>
            </a:r>
            <a:r>
              <a:rPr lang="en-US" dirty="0"/>
              <a:t> </a:t>
            </a:r>
            <a:r>
              <a:rPr lang="en-US" dirty="0" err="1"/>
              <a:t>toán</a:t>
            </a:r>
            <a:r>
              <a:rPr lang="en-US" dirty="0"/>
              <a:t> </a:t>
            </a:r>
            <a:r>
              <a:rPr lang="en-US" dirty="0" err="1"/>
              <a:t>nhận</a:t>
            </a:r>
            <a:r>
              <a:rPr lang="en-US" dirty="0"/>
              <a:t> </a:t>
            </a:r>
            <a:r>
              <a:rPr lang="en-US" dirty="0" err="1"/>
              <a:t>dạng</a:t>
            </a:r>
            <a:r>
              <a:rPr lang="en-US" dirty="0"/>
              <a:t> </a:t>
            </a:r>
            <a:r>
              <a:rPr lang="en-US" dirty="0" err="1"/>
              <a:t>và</a:t>
            </a:r>
            <a:r>
              <a:rPr lang="en-US" dirty="0"/>
              <a:t> </a:t>
            </a:r>
            <a:r>
              <a:rPr lang="en-US" dirty="0" err="1"/>
              <a:t>trích</a:t>
            </a:r>
            <a:r>
              <a:rPr lang="en-US" dirty="0"/>
              <a:t> </a:t>
            </a:r>
            <a:r>
              <a:rPr lang="en-US" dirty="0" err="1"/>
              <a:t>rút</a:t>
            </a:r>
            <a:r>
              <a:rPr lang="en-US" dirty="0"/>
              <a:t> </a:t>
            </a:r>
            <a:r>
              <a:rPr lang="en-US" dirty="0" err="1"/>
              <a:t>thông</a:t>
            </a:r>
            <a:r>
              <a:rPr lang="en-US" dirty="0"/>
              <a:t> tin </a:t>
            </a:r>
            <a:r>
              <a:rPr lang="en-US" dirty="0" err="1"/>
              <a:t>từ</a:t>
            </a:r>
            <a:r>
              <a:rPr lang="en-US" dirty="0"/>
              <a:t> </a:t>
            </a:r>
            <a:r>
              <a:rPr lang="en-US" dirty="0" err="1"/>
              <a:t>các</a:t>
            </a:r>
            <a:r>
              <a:rPr lang="en-US" dirty="0"/>
              <a:t> </a:t>
            </a:r>
            <a:r>
              <a:rPr lang="en-US" dirty="0" err="1"/>
              <a:t>mẫu</a:t>
            </a:r>
            <a:r>
              <a:rPr lang="en-US" dirty="0"/>
              <a:t> </a:t>
            </a:r>
            <a:r>
              <a:rPr lang="en-US" dirty="0" err="1"/>
              <a:t>cố</a:t>
            </a:r>
            <a:r>
              <a:rPr lang="en-US" dirty="0"/>
              <a:t> </a:t>
            </a:r>
            <a:r>
              <a:rPr lang="en-US" dirty="0" err="1"/>
              <a:t>định</a:t>
            </a:r>
            <a:r>
              <a:rPr lang="en-US" dirty="0" smtClean="0"/>
              <a:t>:</a:t>
            </a:r>
          </a:p>
          <a:p>
            <a:pPr algn="just">
              <a:lnSpc>
                <a:spcPct val="112000"/>
              </a:lnSpc>
              <a:spcBef>
                <a:spcPts val="720"/>
              </a:spcBef>
              <a:spcAft>
                <a:spcPts val="720"/>
              </a:spcAft>
            </a:pPr>
            <a:r>
              <a:rPr lang="en-US" dirty="0" smtClean="0">
                <a:ea typeface="Calibri" panose="020F0502020204030204" pitchFamily="34" charset="0"/>
              </a:rPr>
              <a:t>Input </a:t>
            </a:r>
            <a:r>
              <a:rPr lang="en-US" dirty="0" err="1">
                <a:ea typeface="Calibri" panose="020F0502020204030204" pitchFamily="34" charset="0"/>
              </a:rPr>
              <a:t>của</a:t>
            </a:r>
            <a:r>
              <a:rPr lang="en-US" dirty="0">
                <a:ea typeface="Calibri" panose="020F0502020204030204" pitchFamily="34" charset="0"/>
              </a:rPr>
              <a:t> </a:t>
            </a:r>
            <a:r>
              <a:rPr lang="en-US" dirty="0" err="1">
                <a:ea typeface="Calibri" panose="020F0502020204030204" pitchFamily="34" charset="0"/>
              </a:rPr>
              <a:t>bài</a:t>
            </a:r>
            <a:r>
              <a:rPr lang="en-US" dirty="0">
                <a:ea typeface="Calibri" panose="020F0502020204030204" pitchFamily="34" charset="0"/>
              </a:rPr>
              <a:t> </a:t>
            </a:r>
            <a:r>
              <a:rPr lang="en-US" dirty="0" err="1">
                <a:ea typeface="Calibri" panose="020F0502020204030204" pitchFamily="34" charset="0"/>
              </a:rPr>
              <a:t>toán</a:t>
            </a:r>
            <a:r>
              <a:rPr lang="en-US" dirty="0">
                <a:ea typeface="Calibri" panose="020F0502020204030204" pitchFamily="34" charset="0"/>
              </a:rPr>
              <a:t>: </a:t>
            </a:r>
            <a:r>
              <a:rPr lang="en-US" dirty="0" err="1">
                <a:ea typeface="Calibri" panose="020F0502020204030204" pitchFamily="34" charset="0"/>
              </a:rPr>
              <a:t>Ảnh</a:t>
            </a:r>
            <a:r>
              <a:rPr lang="en-US" dirty="0">
                <a:ea typeface="Calibri" panose="020F0502020204030204" pitchFamily="34" charset="0"/>
              </a:rPr>
              <a:t> </a:t>
            </a:r>
            <a:r>
              <a:rPr lang="en-US" dirty="0" err="1">
                <a:ea typeface="Calibri" panose="020F0502020204030204" pitchFamily="34" charset="0"/>
              </a:rPr>
              <a:t>chứa</a:t>
            </a:r>
            <a:r>
              <a:rPr lang="en-US" dirty="0">
                <a:ea typeface="Calibri" panose="020F0502020204030204" pitchFamily="34" charset="0"/>
              </a:rPr>
              <a:t> </a:t>
            </a:r>
            <a:r>
              <a:rPr lang="en-US" dirty="0" err="1">
                <a:ea typeface="Calibri" panose="020F0502020204030204" pitchFamily="34" charset="0"/>
              </a:rPr>
              <a:t>đối</a:t>
            </a:r>
            <a:r>
              <a:rPr lang="en-US" dirty="0">
                <a:ea typeface="Calibri" panose="020F0502020204030204" pitchFamily="34" charset="0"/>
              </a:rPr>
              <a:t> </a:t>
            </a:r>
            <a:r>
              <a:rPr lang="en-US" dirty="0" err="1">
                <a:ea typeface="Calibri" panose="020F0502020204030204" pitchFamily="34" charset="0"/>
              </a:rPr>
              <a:t>tượng</a:t>
            </a:r>
            <a:r>
              <a:rPr lang="en-US" dirty="0">
                <a:ea typeface="Calibri" panose="020F0502020204030204" pitchFamily="34" charset="0"/>
              </a:rPr>
              <a:t> </a:t>
            </a:r>
            <a:r>
              <a:rPr lang="en-US" dirty="0" err="1">
                <a:ea typeface="Calibri" panose="020F0502020204030204" pitchFamily="34" charset="0"/>
              </a:rPr>
              <a:t>mẫu</a:t>
            </a:r>
            <a:r>
              <a:rPr lang="en-US" dirty="0">
                <a:ea typeface="Calibri" panose="020F0502020204030204" pitchFamily="34" charset="0"/>
              </a:rPr>
              <a:t> </a:t>
            </a:r>
            <a:r>
              <a:rPr lang="en-US" dirty="0" err="1">
                <a:ea typeface="Calibri" panose="020F0502020204030204" pitchFamily="34" charset="0"/>
              </a:rPr>
              <a:t>cố</a:t>
            </a:r>
            <a:r>
              <a:rPr lang="en-US" dirty="0">
                <a:ea typeface="Calibri" panose="020F0502020204030204" pitchFamily="34" charset="0"/>
              </a:rPr>
              <a:t> </a:t>
            </a:r>
            <a:r>
              <a:rPr lang="en-US" dirty="0" err="1">
                <a:ea typeface="Calibri" panose="020F0502020204030204" pitchFamily="34" charset="0"/>
              </a:rPr>
              <a:t>định</a:t>
            </a:r>
            <a:r>
              <a:rPr lang="en-US" dirty="0">
                <a:ea typeface="Calibri" panose="020F0502020204030204" pitchFamily="34" charset="0"/>
              </a:rPr>
              <a:t> </a:t>
            </a:r>
            <a:r>
              <a:rPr lang="en-US" dirty="0" err="1">
                <a:ea typeface="Calibri" panose="020F0502020204030204" pitchFamily="34" charset="0"/>
              </a:rPr>
              <a:t>cần</a:t>
            </a:r>
            <a:r>
              <a:rPr lang="en-US" dirty="0">
                <a:ea typeface="Calibri" panose="020F0502020204030204" pitchFamily="34" charset="0"/>
              </a:rPr>
              <a:t> </a:t>
            </a:r>
            <a:r>
              <a:rPr lang="en-US" dirty="0" err="1">
                <a:ea typeface="Calibri" panose="020F0502020204030204" pitchFamily="34" charset="0"/>
              </a:rPr>
              <a:t>trích</a:t>
            </a:r>
            <a:r>
              <a:rPr lang="en-US" dirty="0">
                <a:ea typeface="Calibri" panose="020F0502020204030204" pitchFamily="34" charset="0"/>
              </a:rPr>
              <a:t> </a:t>
            </a:r>
            <a:r>
              <a:rPr lang="en-US" dirty="0" err="1">
                <a:ea typeface="Calibri" panose="020F0502020204030204" pitchFamily="34" charset="0"/>
              </a:rPr>
              <a:t>rút</a:t>
            </a:r>
            <a:r>
              <a:rPr lang="en-US" dirty="0">
                <a:ea typeface="Calibri" panose="020F0502020204030204" pitchFamily="34" charset="0"/>
              </a:rPr>
              <a:t> </a:t>
            </a:r>
            <a:r>
              <a:rPr lang="en-US" dirty="0" err="1">
                <a:ea typeface="Calibri" panose="020F0502020204030204" pitchFamily="34" charset="0"/>
              </a:rPr>
              <a:t>thông</a:t>
            </a:r>
            <a:r>
              <a:rPr lang="en-US" dirty="0">
                <a:ea typeface="Calibri" panose="020F0502020204030204" pitchFamily="34" charset="0"/>
              </a:rPr>
              <a:t> tin.</a:t>
            </a:r>
          </a:p>
          <a:p>
            <a:r>
              <a:rPr lang="en-US" dirty="0" err="1" smtClean="0">
                <a:ea typeface="Calibri" panose="020F0502020204030204" pitchFamily="34" charset="0"/>
              </a:rPr>
              <a:t>Các</a:t>
            </a:r>
            <a:r>
              <a:rPr lang="en-US" dirty="0" smtClean="0">
                <a:ea typeface="Calibri" panose="020F0502020204030204" pitchFamily="34" charset="0"/>
              </a:rPr>
              <a:t> </a:t>
            </a:r>
            <a:r>
              <a:rPr lang="en-US" dirty="0" err="1">
                <a:ea typeface="Calibri" panose="020F0502020204030204" pitchFamily="34" charset="0"/>
              </a:rPr>
              <a:t>khối</a:t>
            </a:r>
            <a:r>
              <a:rPr lang="en-US" dirty="0">
                <a:ea typeface="Calibri" panose="020F0502020204030204" pitchFamily="34" charset="0"/>
              </a:rPr>
              <a:t> </a:t>
            </a:r>
            <a:r>
              <a:rPr lang="en-US" dirty="0" err="1">
                <a:ea typeface="Calibri" panose="020F0502020204030204" pitchFamily="34" charset="0"/>
              </a:rPr>
              <a:t>chức</a:t>
            </a:r>
            <a:r>
              <a:rPr lang="en-US" dirty="0">
                <a:ea typeface="Calibri" panose="020F0502020204030204" pitchFamily="34" charset="0"/>
              </a:rPr>
              <a:t> </a:t>
            </a:r>
            <a:r>
              <a:rPr lang="en-US" dirty="0" err="1">
                <a:ea typeface="Calibri" panose="020F0502020204030204" pitchFamily="34" charset="0"/>
              </a:rPr>
              <a:t>năng</a:t>
            </a:r>
            <a:r>
              <a:rPr lang="en-US" dirty="0">
                <a:ea typeface="Calibri" panose="020F0502020204030204" pitchFamily="34" charset="0"/>
              </a:rPr>
              <a:t> </a:t>
            </a:r>
            <a:r>
              <a:rPr lang="en-US" dirty="0" err="1">
                <a:ea typeface="Calibri" panose="020F0502020204030204" pitchFamily="34" charset="0"/>
              </a:rPr>
              <a:t>trong</a:t>
            </a:r>
            <a:r>
              <a:rPr lang="en-US" dirty="0">
                <a:ea typeface="Calibri" panose="020F0502020204030204" pitchFamily="34" charset="0"/>
              </a:rPr>
              <a:t> </a:t>
            </a:r>
            <a:r>
              <a:rPr lang="en-US" dirty="0" err="1">
                <a:ea typeface="Calibri" panose="020F0502020204030204" pitchFamily="34" charset="0"/>
              </a:rPr>
              <a:t>sơ</a:t>
            </a:r>
            <a:r>
              <a:rPr lang="en-US" dirty="0">
                <a:ea typeface="Calibri" panose="020F0502020204030204" pitchFamily="34" charset="0"/>
              </a:rPr>
              <a:t> </a:t>
            </a:r>
            <a:r>
              <a:rPr lang="en-US" dirty="0" err="1">
                <a:ea typeface="Calibri" panose="020F0502020204030204" pitchFamily="34" charset="0"/>
              </a:rPr>
              <a:t>đồ</a:t>
            </a:r>
            <a:r>
              <a:rPr lang="en-US" dirty="0">
                <a:ea typeface="Calibri" panose="020F0502020204030204" pitchFamily="34" charset="0"/>
              </a:rPr>
              <a:t> </a:t>
            </a:r>
            <a:r>
              <a:rPr lang="en-US" dirty="0" err="1">
                <a:ea typeface="Calibri" panose="020F0502020204030204" pitchFamily="34" charset="0"/>
              </a:rPr>
              <a:t>bài</a:t>
            </a:r>
            <a:r>
              <a:rPr lang="en-US" dirty="0">
                <a:ea typeface="Calibri" panose="020F0502020204030204" pitchFamily="34" charset="0"/>
              </a:rPr>
              <a:t> </a:t>
            </a:r>
            <a:r>
              <a:rPr lang="en-US" dirty="0" err="1">
                <a:ea typeface="Calibri" panose="020F0502020204030204" pitchFamily="34" charset="0"/>
              </a:rPr>
              <a:t>toán</a:t>
            </a:r>
            <a:r>
              <a:rPr lang="en-US" dirty="0">
                <a:ea typeface="Calibri" panose="020F0502020204030204" pitchFamily="34" charset="0"/>
              </a:rPr>
              <a:t>:</a:t>
            </a:r>
            <a:endParaRPr lang="en-US" dirty="0"/>
          </a:p>
          <a:p>
            <a:pPr algn="just">
              <a:buFontTx/>
              <a:buChar char="-"/>
            </a:pPr>
            <a:endParaRPr lang="en-US" dirty="0"/>
          </a:p>
        </p:txBody>
      </p:sp>
      <p:sp>
        <p:nvSpPr>
          <p:cNvPr id="7" name="Rectangle 2"/>
          <p:cNvSpPr>
            <a:spLocks noChangeArrowheads="1"/>
          </p:cNvSpPr>
          <p:nvPr/>
        </p:nvSpPr>
        <p:spPr bwMode="auto">
          <a:xfrm>
            <a:off x="5257800" y="35160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6827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outHorizontal)">
                                      <p:cBhvr>
                                        <p:cTn id="7" dur="25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outHorizontal)">
                                      <p:cBhvr>
                                        <p:cTn id="12"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28612" y="423862"/>
            <a:ext cx="11534775" cy="6010275"/>
          </a:xfrm>
          <a:prstGeom prst="rect">
            <a:avLst/>
          </a:prstGeom>
        </p:spPr>
      </p:pic>
    </p:spTree>
    <p:extLst>
      <p:ext uri="{BB962C8B-B14F-4D97-AF65-F5344CB8AC3E}">
        <p14:creationId xmlns:p14="http://schemas.microsoft.com/office/powerpoint/2010/main" val="4016652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1066800" y="2103120"/>
            <a:ext cx="10058400" cy="1151710"/>
          </a:xfrm>
        </p:spPr>
        <p:txBody>
          <a:bodyPr/>
          <a:lstStyle/>
          <a:p>
            <a:pPr marL="0" indent="0">
              <a:buNone/>
            </a:pPr>
            <a:r>
              <a:rPr lang="en-US" dirty="0" smtClean="0"/>
              <a:t>3. </a:t>
            </a:r>
            <a:r>
              <a:rPr lang="en-US" dirty="0" err="1"/>
              <a:t>Lựa</a:t>
            </a:r>
            <a:r>
              <a:rPr lang="en-US" dirty="0"/>
              <a:t> </a:t>
            </a:r>
            <a:r>
              <a:rPr lang="en-US" dirty="0" err="1"/>
              <a:t>chọn</a:t>
            </a:r>
            <a:r>
              <a:rPr lang="en-US" dirty="0"/>
              <a:t> </a:t>
            </a:r>
            <a:r>
              <a:rPr lang="en-US" dirty="0" err="1"/>
              <a:t>của</a:t>
            </a:r>
            <a:r>
              <a:rPr lang="en-US" dirty="0"/>
              <a:t> </a:t>
            </a:r>
            <a:r>
              <a:rPr lang="en-US" dirty="0" err="1"/>
              <a:t>học</a:t>
            </a:r>
            <a:r>
              <a:rPr lang="en-US" dirty="0"/>
              <a:t> </a:t>
            </a:r>
            <a:r>
              <a:rPr lang="en-US" dirty="0" err="1"/>
              <a:t>viên</a:t>
            </a:r>
            <a:r>
              <a:rPr lang="en-US" dirty="0" smtClean="0"/>
              <a:t>:</a:t>
            </a:r>
          </a:p>
          <a:p>
            <a:r>
              <a:rPr lang="en-US" dirty="0" err="1" smtClean="0"/>
              <a:t>Phạm</a:t>
            </a:r>
            <a:r>
              <a:rPr lang="en-US" dirty="0" smtClean="0"/>
              <a:t> </a:t>
            </a:r>
            <a:r>
              <a:rPr lang="en-US" dirty="0"/>
              <a:t>vi </a:t>
            </a:r>
            <a:r>
              <a:rPr lang="en-US" dirty="0" err="1"/>
              <a:t>bài</a:t>
            </a:r>
            <a:r>
              <a:rPr lang="en-US" dirty="0"/>
              <a:t> </a:t>
            </a:r>
            <a:r>
              <a:rPr lang="en-US" dirty="0" err="1"/>
              <a:t>toán</a:t>
            </a:r>
            <a:r>
              <a:rPr lang="en-US" dirty="0"/>
              <a:t>: </a:t>
            </a:r>
            <a:r>
              <a:rPr lang="en-US" dirty="0" err="1"/>
              <a:t>Mẫu</a:t>
            </a:r>
            <a:r>
              <a:rPr lang="en-US" dirty="0"/>
              <a:t> </a:t>
            </a:r>
            <a:r>
              <a:rPr lang="en-US" dirty="0" err="1"/>
              <a:t>thẻ</a:t>
            </a:r>
            <a:r>
              <a:rPr lang="en-US" dirty="0"/>
              <a:t> </a:t>
            </a:r>
            <a:r>
              <a:rPr lang="en-US" dirty="0" err="1"/>
              <a:t>học</a:t>
            </a:r>
            <a:r>
              <a:rPr lang="en-US" dirty="0"/>
              <a:t> </a:t>
            </a:r>
            <a:r>
              <a:rPr lang="en-US" dirty="0" err="1"/>
              <a:t>viện</a:t>
            </a:r>
            <a:r>
              <a:rPr lang="en-US" dirty="0"/>
              <a:t> </a:t>
            </a:r>
            <a:r>
              <a:rPr lang="en-US" dirty="0" err="1"/>
              <a:t>của</a:t>
            </a:r>
            <a:r>
              <a:rPr lang="en-US" dirty="0"/>
              <a:t> HVKTQS, </a:t>
            </a:r>
            <a:r>
              <a:rPr lang="en-US" dirty="0" err="1"/>
              <a:t>các</a:t>
            </a:r>
            <a:r>
              <a:rPr lang="en-US" dirty="0"/>
              <a:t> </a:t>
            </a:r>
            <a:r>
              <a:rPr lang="en-US" dirty="0" err="1"/>
              <a:t>đặc</a:t>
            </a:r>
            <a:r>
              <a:rPr lang="en-US" dirty="0"/>
              <a:t> </a:t>
            </a:r>
            <a:r>
              <a:rPr lang="en-US" dirty="0" err="1"/>
              <a:t>điểm</a:t>
            </a:r>
            <a:r>
              <a:rPr lang="en-US" dirty="0"/>
              <a:t> </a:t>
            </a:r>
            <a:r>
              <a:rPr lang="en-US" dirty="0" err="1"/>
              <a:t>của</a:t>
            </a:r>
            <a:r>
              <a:rPr lang="en-US" dirty="0"/>
              <a:t> </a:t>
            </a:r>
            <a:r>
              <a:rPr lang="en-US" dirty="0" err="1"/>
              <a:t>mẫu</a:t>
            </a:r>
            <a:r>
              <a:rPr lang="en-US" dirty="0"/>
              <a:t> </a:t>
            </a:r>
            <a:r>
              <a:rPr lang="en-US" dirty="0" err="1"/>
              <a:t>thẻ</a:t>
            </a:r>
            <a:r>
              <a:rPr lang="en-US" dirty="0"/>
              <a:t> </a:t>
            </a:r>
            <a:r>
              <a:rPr lang="en-US" dirty="0" err="1"/>
              <a:t>này</a:t>
            </a:r>
            <a:endParaRPr lang="en-US" dirty="0"/>
          </a:p>
          <a:p>
            <a:r>
              <a:rPr lang="en-US" dirty="0" err="1" smtClean="0"/>
              <a:t>Lựa</a:t>
            </a:r>
            <a:r>
              <a:rPr lang="en-US" dirty="0" smtClean="0"/>
              <a:t> </a:t>
            </a:r>
            <a:r>
              <a:rPr lang="en-US" dirty="0" err="1"/>
              <a:t>chọn</a:t>
            </a:r>
            <a:r>
              <a:rPr lang="en-US" dirty="0"/>
              <a:t> </a:t>
            </a:r>
            <a:r>
              <a:rPr lang="en-US" dirty="0" err="1"/>
              <a:t>thuật</a:t>
            </a:r>
            <a:r>
              <a:rPr lang="en-US" dirty="0"/>
              <a:t> </a:t>
            </a:r>
            <a:r>
              <a:rPr lang="en-US" dirty="0" err="1"/>
              <a:t>toán</a:t>
            </a:r>
            <a:r>
              <a:rPr lang="en-US" dirty="0"/>
              <a:t>/</a:t>
            </a:r>
            <a:r>
              <a:rPr lang="en-US" dirty="0" err="1"/>
              <a:t>giải</a:t>
            </a:r>
            <a:r>
              <a:rPr lang="en-US" dirty="0"/>
              <a:t> </a:t>
            </a:r>
            <a:r>
              <a:rPr lang="en-US" dirty="0" err="1"/>
              <a:t>pháp</a:t>
            </a:r>
            <a:r>
              <a:rPr lang="en-US" dirty="0"/>
              <a:t> </a:t>
            </a:r>
            <a:r>
              <a:rPr lang="en-US" dirty="0" err="1"/>
              <a:t>cho</a:t>
            </a:r>
            <a:r>
              <a:rPr lang="en-US" dirty="0"/>
              <a:t> </a:t>
            </a:r>
            <a:r>
              <a:rPr lang="en-US" dirty="0" err="1"/>
              <a:t>từng</a:t>
            </a:r>
            <a:r>
              <a:rPr lang="en-US" dirty="0"/>
              <a:t> </a:t>
            </a:r>
            <a:r>
              <a:rPr lang="en-US" dirty="0" err="1"/>
              <a:t>khối</a:t>
            </a:r>
            <a:r>
              <a:rPr lang="en-US" dirty="0"/>
              <a:t> </a:t>
            </a:r>
            <a:r>
              <a:rPr lang="en-US" dirty="0" err="1"/>
              <a:t>chức</a:t>
            </a:r>
            <a:r>
              <a:rPr lang="en-US" dirty="0"/>
              <a:t> </a:t>
            </a:r>
            <a:r>
              <a:rPr lang="en-US" dirty="0" err="1"/>
              <a:t>năng</a:t>
            </a:r>
            <a:endParaRPr lang="en-US" dirty="0"/>
          </a:p>
          <a:p>
            <a:pPr marL="0" indent="0">
              <a:buNone/>
            </a:pP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3446101669"/>
              </p:ext>
            </p:extLst>
          </p:nvPr>
        </p:nvGraphicFramePr>
        <p:xfrm>
          <a:off x="1295400" y="3343756"/>
          <a:ext cx="10308771" cy="2803136"/>
        </p:xfrm>
        <a:graphic>
          <a:graphicData uri="http://schemas.openxmlformats.org/drawingml/2006/table">
            <a:tbl>
              <a:tblPr firstRow="1" firstCol="1" bandRow="1">
                <a:tableStyleId>{5C22544A-7EE6-4342-B048-85BDC9FD1C3A}</a:tableStyleId>
              </a:tblPr>
              <a:tblGrid>
                <a:gridCol w="783529">
                  <a:extLst>
                    <a:ext uri="{9D8B030D-6E8A-4147-A177-3AD203B41FA5}">
                      <a16:colId xmlns:a16="http://schemas.microsoft.com/office/drawing/2014/main" val="1591591785"/>
                    </a:ext>
                  </a:extLst>
                </a:gridCol>
                <a:gridCol w="4033962">
                  <a:extLst>
                    <a:ext uri="{9D8B030D-6E8A-4147-A177-3AD203B41FA5}">
                      <a16:colId xmlns:a16="http://schemas.microsoft.com/office/drawing/2014/main" val="3831329678"/>
                    </a:ext>
                  </a:extLst>
                </a:gridCol>
                <a:gridCol w="5491280">
                  <a:extLst>
                    <a:ext uri="{9D8B030D-6E8A-4147-A177-3AD203B41FA5}">
                      <a16:colId xmlns:a16="http://schemas.microsoft.com/office/drawing/2014/main" val="1223832246"/>
                    </a:ext>
                  </a:extLst>
                </a:gridCol>
              </a:tblGrid>
              <a:tr h="294315">
                <a:tc>
                  <a:txBody>
                    <a:bodyPr/>
                    <a:lstStyle/>
                    <a:p>
                      <a:pPr algn="ctr">
                        <a:lnSpc>
                          <a:spcPct val="115000"/>
                        </a:lnSpc>
                        <a:spcBef>
                          <a:spcPts val="200"/>
                        </a:spcBef>
                        <a:spcAft>
                          <a:spcPts val="0"/>
                        </a:spcAft>
                      </a:pPr>
                      <a:r>
                        <a:rPr lang="en-US" sz="1800" dirty="0">
                          <a:effectLst/>
                          <a:latin typeface="Times New Roman" panose="02020603050405020304" pitchFamily="18" charset="0"/>
                          <a:cs typeface="Times New Roman" panose="02020603050405020304" pitchFamily="18" charset="0"/>
                        </a:rPr>
                        <a:t>STT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Khối</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Kỹ thuật sử dụng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1223099"/>
                  </a:ext>
                </a:extLst>
              </a:tr>
              <a:tr h="594391">
                <a:tc>
                  <a:txBody>
                    <a:bodyPr/>
                    <a:lstStyle/>
                    <a:p>
                      <a:pPr algn="ctr">
                        <a:lnSpc>
                          <a:spcPct val="115000"/>
                        </a:lnSpc>
                        <a:spcBef>
                          <a:spcPts val="200"/>
                        </a:spcBef>
                        <a:spcAft>
                          <a:spcPts val="0"/>
                        </a:spcAft>
                      </a:pPr>
                      <a:r>
                        <a:rPr lang="en-US" sz="1800" b="0" dirty="0">
                          <a:effectLst/>
                          <a:latin typeface="Times New Roman" panose="02020603050405020304" pitchFamily="18" charset="0"/>
                          <a:cs typeface="Times New Roman" panose="02020603050405020304" pitchFamily="18" charset="0"/>
                        </a:rPr>
                        <a:t>1</a:t>
                      </a:r>
                      <a:endParaRPr lang="en-US" sz="18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Nhận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dạng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tách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đối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tượng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mẫu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cố</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định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cần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trích</a:t>
                      </a:r>
                      <a:r>
                        <a:rPr lang="en-US" sz="1800" dirty="0">
                          <a:effectLst/>
                          <a:latin typeface="Times New Roman" panose="02020603050405020304" pitchFamily="18" charset="0"/>
                          <a:cs typeface="Times New Roman" panose="02020603050405020304" pitchFamily="18" charset="0"/>
                        </a:rPr>
                        <a:t> xuất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Sử dụng học máy và thư viện mã nguồn mở Tensorflow với kỹ thuật Faster R-CNN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6536162"/>
                  </a:ext>
                </a:extLst>
              </a:tr>
              <a:tr h="294315">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Khử</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nhiễu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nền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mang</a:t>
                      </a:r>
                      <a:r>
                        <a:rPr lang="en-US" sz="1800" dirty="0">
                          <a:effectLst/>
                          <a:latin typeface="Times New Roman" panose="02020603050405020304" pitchFamily="18" charset="0"/>
                          <a:cs typeface="Times New Roman" panose="02020603050405020304" pitchFamily="18" charset="0"/>
                        </a:rPr>
                        <a:t> tin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Đặt ngưỡng mức xám trong khoảng của chữ nền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3437076"/>
                  </a:ext>
                </a:extLst>
              </a:tr>
              <a:tr h="708865">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Nhận dạng và tách các phần dữ liệu cần trích xuất thông tin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Dùng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phương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pháp</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phân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ngưỡng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thái</a:t>
                      </a:r>
                      <a:r>
                        <a:rPr lang="en-US" sz="1800" dirty="0">
                          <a:effectLst/>
                          <a:latin typeface="Times New Roman" panose="02020603050405020304" pitchFamily="18" charset="0"/>
                          <a:cs typeface="Times New Roman" panose="02020603050405020304" pitchFamily="18" charset="0"/>
                        </a:rPr>
                        <a:t> để </a:t>
                      </a:r>
                      <a:r>
                        <a:rPr lang="en-US" sz="1800" dirty="0" err="1">
                          <a:effectLst/>
                          <a:latin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định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vùng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biên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bao</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quanh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cs typeface="Times New Roman" panose="02020603050405020304" pitchFamily="18" charset="0"/>
                        </a:rPr>
                        <a:t> phần </a:t>
                      </a:r>
                      <a:r>
                        <a:rPr lang="en-US" sz="1800" dirty="0" err="1">
                          <a:effectLst/>
                          <a:latin typeface="Times New Roman" panose="02020603050405020304" pitchFamily="18" charset="0"/>
                          <a:cs typeface="Times New Roman" panose="02020603050405020304" pitchFamily="18" charset="0"/>
                        </a:rPr>
                        <a:t>dữ</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liệu</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2694440"/>
                  </a:ext>
                </a:extLst>
              </a:tr>
              <a:tr h="594391">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Nhận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dạng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ký</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tự</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quan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học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hậu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xử</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lý</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200"/>
                        </a:spcBef>
                        <a:spcAft>
                          <a:spcPts val="0"/>
                        </a:spcAft>
                      </a:pPr>
                      <a:r>
                        <a:rPr lang="en-US" sz="1800" dirty="0">
                          <a:effectLst/>
                          <a:latin typeface="Times New Roman" panose="02020603050405020304" pitchFamily="18" charset="0"/>
                          <a:cs typeface="Times New Roman" panose="02020603050405020304" pitchFamily="18" charset="0"/>
                        </a:rPr>
                        <a:t>Sử dụng </a:t>
                      </a:r>
                      <a:r>
                        <a:rPr lang="en-US" sz="1800" dirty="0" err="1">
                          <a:effectLst/>
                          <a:latin typeface="Times New Roman" panose="02020603050405020304" pitchFamily="18" charset="0"/>
                          <a:cs typeface="Times New Roman" panose="02020603050405020304" pitchFamily="18" charset="0"/>
                        </a:rPr>
                        <a:t>thư</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viện</a:t>
                      </a:r>
                      <a:r>
                        <a:rPr lang="en-US" sz="1800" dirty="0">
                          <a:effectLst/>
                          <a:latin typeface="Times New Roman" panose="02020603050405020304" pitchFamily="18" charset="0"/>
                          <a:cs typeface="Times New Roman" panose="02020603050405020304" pitchFamily="18" charset="0"/>
                        </a:rPr>
                        <a:t> Tesseract </a:t>
                      </a:r>
                      <a:r>
                        <a:rPr lang="en-US" sz="1800" dirty="0" err="1">
                          <a:effectLst/>
                          <a:latin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từng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cs typeface="Times New Roman" panose="02020603050405020304" pitchFamily="18" charset="0"/>
                        </a:rPr>
                        <a:t> phần </a:t>
                      </a:r>
                      <a:r>
                        <a:rPr lang="en-US" sz="1800" dirty="0" err="1">
                          <a:effectLst/>
                          <a:latin typeface="Times New Roman" panose="02020603050405020304" pitchFamily="18" charset="0"/>
                          <a:cs typeface="Times New Roman" panose="02020603050405020304" pitchFamily="18" charset="0"/>
                        </a:rPr>
                        <a:t>dữ</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liệu</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1448865"/>
                  </a:ext>
                </a:extLst>
              </a:tr>
              <a:tr h="294315">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Kết xuất dữ liệu và hiển thị</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Không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8068246"/>
                  </a:ext>
                </a:extLst>
              </a:tr>
            </a:tbl>
          </a:graphicData>
        </a:graphic>
      </p:graphicFrame>
    </p:spTree>
    <p:extLst>
      <p:ext uri="{BB962C8B-B14F-4D97-AF65-F5344CB8AC3E}">
        <p14:creationId xmlns:p14="http://schemas.microsoft.com/office/powerpoint/2010/main" val="357598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1066800" y="2103120"/>
            <a:ext cx="10058400" cy="1151710"/>
          </a:xfrm>
        </p:spPr>
        <p:txBody>
          <a:bodyPr/>
          <a:lstStyle/>
          <a:p>
            <a:pPr marL="0" indent="0">
              <a:buNone/>
            </a:pPr>
            <a:r>
              <a:rPr lang="en-US" dirty="0" smtClean="0"/>
              <a:t>3. </a:t>
            </a:r>
            <a:r>
              <a:rPr lang="en-US" dirty="0" err="1"/>
              <a:t>Lựa</a:t>
            </a:r>
            <a:r>
              <a:rPr lang="en-US" dirty="0"/>
              <a:t> </a:t>
            </a:r>
            <a:r>
              <a:rPr lang="en-US" dirty="0" err="1"/>
              <a:t>chọn</a:t>
            </a:r>
            <a:r>
              <a:rPr lang="en-US" dirty="0"/>
              <a:t> </a:t>
            </a:r>
            <a:r>
              <a:rPr lang="en-US" dirty="0" err="1"/>
              <a:t>của</a:t>
            </a:r>
            <a:r>
              <a:rPr lang="en-US" dirty="0"/>
              <a:t> </a:t>
            </a:r>
            <a:r>
              <a:rPr lang="en-US" dirty="0" err="1"/>
              <a:t>học</a:t>
            </a:r>
            <a:r>
              <a:rPr lang="en-US" dirty="0"/>
              <a:t> </a:t>
            </a:r>
            <a:r>
              <a:rPr lang="en-US" dirty="0" err="1"/>
              <a:t>viên</a:t>
            </a:r>
            <a:r>
              <a:rPr lang="en-US" dirty="0" smtClean="0"/>
              <a:t>:</a:t>
            </a:r>
          </a:p>
          <a:p>
            <a:r>
              <a:rPr lang="en-US" dirty="0" err="1"/>
              <a:t>Đánh</a:t>
            </a:r>
            <a:r>
              <a:rPr lang="en-US" dirty="0"/>
              <a:t> </a:t>
            </a:r>
            <a:r>
              <a:rPr lang="en-US" dirty="0" err="1"/>
              <a:t>giá</a:t>
            </a:r>
            <a:r>
              <a:rPr lang="en-US" dirty="0"/>
              <a:t> </a:t>
            </a:r>
            <a:r>
              <a:rPr lang="en-US" dirty="0" err="1"/>
              <a:t>cách</a:t>
            </a:r>
            <a:r>
              <a:rPr lang="en-US" dirty="0"/>
              <a:t> </a:t>
            </a:r>
            <a:r>
              <a:rPr lang="en-US" dirty="0" err="1"/>
              <a:t>tiếp</a:t>
            </a:r>
            <a:r>
              <a:rPr lang="en-US" dirty="0"/>
              <a:t> </a:t>
            </a:r>
            <a:r>
              <a:rPr lang="en-US" dirty="0" err="1"/>
              <a:t>cận</a:t>
            </a:r>
            <a:r>
              <a:rPr lang="en-US" dirty="0"/>
              <a:t> </a:t>
            </a:r>
            <a:r>
              <a:rPr lang="en-US" dirty="0" err="1"/>
              <a:t>này</a:t>
            </a:r>
            <a:r>
              <a:rPr lang="en-US" dirty="0"/>
              <a:t> </a:t>
            </a:r>
            <a:r>
              <a:rPr lang="en-US" dirty="0" err="1"/>
              <a:t>cho</a:t>
            </a:r>
            <a:r>
              <a:rPr lang="en-US" dirty="0"/>
              <a:t> </a:t>
            </a:r>
            <a:r>
              <a:rPr lang="en-US" dirty="0" err="1"/>
              <a:t>từng</a:t>
            </a:r>
            <a:r>
              <a:rPr lang="en-US" dirty="0"/>
              <a:t> </a:t>
            </a:r>
            <a:r>
              <a:rPr lang="en-US" dirty="0" err="1"/>
              <a:t>Khối</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722369782"/>
              </p:ext>
            </p:extLst>
          </p:nvPr>
        </p:nvGraphicFramePr>
        <p:xfrm>
          <a:off x="1186632" y="2979496"/>
          <a:ext cx="10265138" cy="2953218"/>
        </p:xfrm>
        <a:graphic>
          <a:graphicData uri="http://schemas.openxmlformats.org/drawingml/2006/table">
            <a:tbl>
              <a:tblPr firstRow="1" firstCol="1" bandRow="1">
                <a:tableStyleId>{5C22544A-7EE6-4342-B048-85BDC9FD1C3A}</a:tableStyleId>
              </a:tblPr>
              <a:tblGrid>
                <a:gridCol w="780212">
                  <a:extLst>
                    <a:ext uri="{9D8B030D-6E8A-4147-A177-3AD203B41FA5}">
                      <a16:colId xmlns:a16="http://schemas.microsoft.com/office/drawing/2014/main" val="25999029"/>
                    </a:ext>
                  </a:extLst>
                </a:gridCol>
                <a:gridCol w="4016888">
                  <a:extLst>
                    <a:ext uri="{9D8B030D-6E8A-4147-A177-3AD203B41FA5}">
                      <a16:colId xmlns:a16="http://schemas.microsoft.com/office/drawing/2014/main" val="598254156"/>
                    </a:ext>
                  </a:extLst>
                </a:gridCol>
                <a:gridCol w="5468038">
                  <a:extLst>
                    <a:ext uri="{9D8B030D-6E8A-4147-A177-3AD203B41FA5}">
                      <a16:colId xmlns:a16="http://schemas.microsoft.com/office/drawing/2014/main" val="737751605"/>
                    </a:ext>
                  </a:extLst>
                </a:gridCol>
              </a:tblGrid>
              <a:tr h="324404">
                <a:tc>
                  <a:txBody>
                    <a:bodyPr/>
                    <a:lstStyle/>
                    <a:p>
                      <a:pPr algn="ctr">
                        <a:lnSpc>
                          <a:spcPct val="115000"/>
                        </a:lnSpc>
                        <a:spcBef>
                          <a:spcPts val="200"/>
                        </a:spcBef>
                        <a:spcAft>
                          <a:spcPts val="0"/>
                        </a:spcAft>
                      </a:pPr>
                      <a:r>
                        <a:rPr lang="en-US" sz="1800" dirty="0">
                          <a:effectLst/>
                          <a:latin typeface="Times New Roman" panose="02020603050405020304" pitchFamily="18" charset="0"/>
                          <a:cs typeface="Times New Roman" panose="02020603050405020304" pitchFamily="18" charset="0"/>
                        </a:rPr>
                        <a:t>STT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Khối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Đánh giá</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2171065"/>
                  </a:ext>
                </a:extLst>
              </a:tr>
              <a:tr h="648808">
                <a:tc>
                  <a:txBody>
                    <a:bodyPr/>
                    <a:lstStyle/>
                    <a:p>
                      <a:pPr algn="ctr">
                        <a:lnSpc>
                          <a:spcPct val="115000"/>
                        </a:lnSpc>
                        <a:spcBef>
                          <a:spcPts val="200"/>
                        </a:spcBef>
                        <a:spcAft>
                          <a:spcPts val="0"/>
                        </a:spcAft>
                      </a:pPr>
                      <a:r>
                        <a:rPr lang="en-US" sz="18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Nhận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dạng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tách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đối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tượng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mẫu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cố</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định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cần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trích</a:t>
                      </a:r>
                      <a:r>
                        <a:rPr lang="en-US" sz="1800" dirty="0">
                          <a:effectLst/>
                          <a:latin typeface="Times New Roman" panose="02020603050405020304" pitchFamily="18" charset="0"/>
                          <a:cs typeface="Times New Roman" panose="02020603050405020304" pitchFamily="18" charset="0"/>
                        </a:rPr>
                        <a:t> xuất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Có thể ứng dụng trong nhận dạng các loại thẻ khác</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3240726"/>
                  </a:ext>
                </a:extLst>
              </a:tr>
              <a:tr h="682390">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Khử</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nhiễu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nền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vật</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mang</a:t>
                      </a:r>
                      <a:r>
                        <a:rPr lang="en-US" sz="1800" dirty="0">
                          <a:effectLst/>
                          <a:latin typeface="Times New Roman" panose="02020603050405020304" pitchFamily="18" charset="0"/>
                          <a:cs typeface="Times New Roman" panose="02020603050405020304" pitchFamily="18" charset="0"/>
                        </a:rPr>
                        <a:t> tin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Không tổng quát được cho tất cả các mẫu cố định.</a:t>
                      </a:r>
                    </a:p>
                    <a:p>
                      <a:pPr algn="just">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Phải đặt ngưỡng riêng cho từng ảnh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9706499"/>
                  </a:ext>
                </a:extLst>
              </a:tr>
              <a:tr h="648808">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Nhận dạng và tách các phần dữ liệu cần trích xuất thông tin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Cần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chỉnh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đối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mỗi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mẫu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cố</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định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nhau</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3626919"/>
                  </a:ext>
                </a:extLst>
              </a:tr>
              <a:tr h="324404">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Nhận dạng ký tự quang học và hậu xử lý</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Cần</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chỉnh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đối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mỗi</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mẫu</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cố</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định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khác</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nhau</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07208361"/>
                  </a:ext>
                </a:extLst>
              </a:tr>
              <a:tr h="324404">
                <a:tc>
                  <a:txBody>
                    <a:bodyPr/>
                    <a:lstStyle/>
                    <a:p>
                      <a:pPr algn="ctr">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a:effectLst/>
                          <a:latin typeface="Times New Roman" panose="02020603050405020304" pitchFamily="18" charset="0"/>
                          <a:cs typeface="Times New Roman" panose="02020603050405020304" pitchFamily="18" charset="0"/>
                        </a:rPr>
                        <a:t>Kết xuất dữ liệu và hiển thị</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Bef>
                          <a:spcPts val="200"/>
                        </a:spcBef>
                        <a:spcAft>
                          <a:spcPts val="0"/>
                        </a:spcAft>
                      </a:pPr>
                      <a:r>
                        <a:rPr lang="en-US" sz="1800" dirty="0" err="1">
                          <a:effectLst/>
                          <a:latin typeface="Times New Roman" panose="02020603050405020304" pitchFamily="18" charset="0"/>
                          <a:cs typeface="Times New Roman" panose="02020603050405020304" pitchFamily="18" charset="0"/>
                        </a:rPr>
                        <a:t>Không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4561264"/>
                  </a:ext>
                </a:extLst>
              </a:tr>
            </a:tbl>
          </a:graphicData>
        </a:graphic>
      </p:graphicFrame>
    </p:spTree>
    <p:extLst>
      <p:ext uri="{BB962C8B-B14F-4D97-AF65-F5344CB8AC3E}">
        <p14:creationId xmlns:p14="http://schemas.microsoft.com/office/powerpoint/2010/main" val="34608953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1066800" y="2103120"/>
            <a:ext cx="10058400" cy="437832"/>
          </a:xfrm>
        </p:spPr>
        <p:txBody>
          <a:bodyPr/>
          <a:lstStyle/>
          <a:p>
            <a:pPr marL="0" indent="0">
              <a:buNone/>
            </a:pPr>
            <a:r>
              <a:rPr lang="en-US" dirty="0" smtClean="0"/>
              <a:t>4. DEMO:</a:t>
            </a:r>
          </a:p>
        </p:txBody>
      </p:sp>
      <p:pic>
        <p:nvPicPr>
          <p:cNvPr id="4" name="Picture 3" descr="G:\Desktop\Ky2nam5\XLA\BackGroundSubtraction\image\2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550939" y="760412"/>
            <a:ext cx="3056255" cy="6617335"/>
          </a:xfrm>
          <a:prstGeom prst="rect">
            <a:avLst/>
          </a:prstGeom>
          <a:noFill/>
          <a:ln>
            <a:noFill/>
          </a:ln>
        </p:spPr>
      </p:pic>
      <p:sp>
        <p:nvSpPr>
          <p:cNvPr id="5" name="TextBox 4"/>
          <p:cNvSpPr txBox="1"/>
          <p:nvPr/>
        </p:nvSpPr>
        <p:spPr>
          <a:xfrm>
            <a:off x="4953000" y="5758542"/>
            <a:ext cx="1838965" cy="369332"/>
          </a:xfrm>
          <a:prstGeom prst="rect">
            <a:avLst/>
          </a:prstGeom>
          <a:noFill/>
        </p:spPr>
        <p:txBody>
          <a:bodyPr wrap="none" rtlCol="0">
            <a:spAutoFit/>
          </a:bodyPr>
          <a:lstStyle/>
          <a:p>
            <a:r>
              <a:rPr lang="en-US" dirty="0" err="1" smtClean="0"/>
              <a:t>Hình</a:t>
            </a:r>
            <a:r>
              <a:rPr lang="en-US" dirty="0" smtClean="0"/>
              <a:t> 1. </a:t>
            </a:r>
            <a:r>
              <a:rPr lang="en-US" dirty="0" err="1" smtClean="0"/>
              <a:t>Ảnh</a:t>
            </a:r>
            <a:r>
              <a:rPr lang="en-US" dirty="0" smtClean="0"/>
              <a:t> </a:t>
            </a:r>
            <a:r>
              <a:rPr lang="en-US" dirty="0" err="1" smtClean="0"/>
              <a:t>gốc</a:t>
            </a:r>
            <a:endParaRPr lang="en-US" dirty="0"/>
          </a:p>
        </p:txBody>
      </p:sp>
    </p:spTree>
    <p:extLst>
      <p:ext uri="{BB962C8B-B14F-4D97-AF65-F5344CB8AC3E}">
        <p14:creationId xmlns:p14="http://schemas.microsoft.com/office/powerpoint/2010/main" val="246776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6800" y="2103120"/>
            <a:ext cx="10058400" cy="925830"/>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nvGraphicFramePr>
        <p:xfrm>
          <a:off x="471487" y="3897628"/>
          <a:ext cx="11215687" cy="1397482"/>
        </p:xfrm>
        <a:graphic>
          <a:graphicData uri="http://schemas.openxmlformats.org/presentationml/2006/ole">
            <mc:AlternateContent xmlns:mc="http://schemas.openxmlformats.org/markup-compatibility/2006">
              <mc:Choice xmlns:v="urn:schemas-microsoft-com:vml" Requires="v">
                <p:oleObj spid="_x0000_s3121" name="Visio" r:id="rId3" imgW="9654363" imgH="1196490" progId="Visio.Drawing.15">
                  <p:embed/>
                </p:oleObj>
              </mc:Choice>
              <mc:Fallback>
                <p:oleObj name="Visio" r:id="rId3" imgW="9654363" imgH="1196490" progId="Visio.Drawing.15">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7" y="3897628"/>
                        <a:ext cx="11215687" cy="1397482"/>
                      </a:xfrm>
                      <a:prstGeom prst="rect">
                        <a:avLst/>
                      </a:prstGeom>
                      <a:noFill/>
                    </p:spPr>
                  </p:pic>
                </p:oleObj>
              </mc:Fallback>
            </mc:AlternateContent>
          </a:graphicData>
        </a:graphic>
      </p:graphicFrame>
      <p:sp>
        <p:nvSpPr>
          <p:cNvPr id="6" name="Rectangle 5"/>
          <p:cNvSpPr/>
          <p:nvPr/>
        </p:nvSpPr>
        <p:spPr>
          <a:xfrm>
            <a:off x="4102827" y="5542489"/>
            <a:ext cx="3953005" cy="369332"/>
          </a:xfrm>
          <a:prstGeom prst="rect">
            <a:avLst/>
          </a:prstGeom>
        </p:spPr>
        <p:txBody>
          <a:bodyPr wrap="none">
            <a:spAutoFit/>
          </a:bodyPr>
          <a:lstStyle/>
          <a:p>
            <a:pPr algn="ctr">
              <a:spcAft>
                <a:spcPts val="1000"/>
              </a:spcAft>
            </a:pPr>
            <a:r>
              <a:rPr lang="en-US" i="1" dirty="0" err="1">
                <a:latin typeface="Times New Roman" panose="02020603050405020304" pitchFamily="18" charset="0"/>
                <a:ea typeface="Calibri" panose="020F0502020204030204" pitchFamily="34" charset="0"/>
              </a:rPr>
              <a:t>Hình</a:t>
            </a:r>
            <a:r>
              <a:rPr lang="en-US" i="1" dirty="0">
                <a:latin typeface="Times New Roman" panose="02020603050405020304" pitchFamily="18" charset="0"/>
                <a:ea typeface="Calibri" panose="020F0502020204030204" pitchFamily="34" charset="0"/>
              </a:rPr>
              <a:t>  1. </a:t>
            </a:r>
            <a:r>
              <a:rPr lang="en-US" i="1" dirty="0" err="1">
                <a:latin typeface="Times New Roman" panose="02020603050405020304" pitchFamily="18" charset="0"/>
                <a:ea typeface="Calibri" panose="020F0502020204030204" pitchFamily="34" charset="0"/>
              </a:rPr>
              <a:t>Mô</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hình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kiến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trúc</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của</a:t>
            </a:r>
            <a:r>
              <a:rPr lang="en-US" i="1" dirty="0">
                <a:latin typeface="Times New Roman" panose="02020603050405020304" pitchFamily="18" charset="0"/>
                <a:ea typeface="Calibri" panose="020F0502020204030204" pitchFamily="34" charset="0"/>
              </a:rPr>
              <a:t> Tesseract</a:t>
            </a:r>
          </a:p>
        </p:txBody>
      </p:sp>
    </p:spTree>
    <p:extLst>
      <p:ext uri="{BB962C8B-B14F-4D97-AF65-F5344CB8AC3E}">
        <p14:creationId xmlns:p14="http://schemas.microsoft.com/office/powerpoint/2010/main" val="253204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1066800" y="2103119"/>
            <a:ext cx="10058400" cy="3339737"/>
          </a:xfrm>
        </p:spPr>
        <p:txBody>
          <a:bodyPr>
            <a:normAutofit/>
          </a:bodyPr>
          <a:lstStyle/>
          <a:p>
            <a:pPr marL="0" indent="0">
              <a:buNone/>
            </a:pPr>
            <a:r>
              <a:rPr lang="en-US" dirty="0"/>
              <a:t>4. DEMO</a:t>
            </a:r>
            <a:r>
              <a:rPr lang="en-US" dirty="0" smtClean="0"/>
              <a:t>:</a:t>
            </a:r>
          </a:p>
          <a:p>
            <a:pPr marL="0" indent="0">
              <a:buNone/>
            </a:pPr>
            <a:r>
              <a:rPr lang="en-US" dirty="0" err="1"/>
              <a:t>Bước</a:t>
            </a:r>
            <a:r>
              <a:rPr lang="en-US" dirty="0"/>
              <a:t> 1: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thẻ</a:t>
            </a:r>
            <a:r>
              <a:rPr lang="en-US" dirty="0"/>
              <a:t> </a:t>
            </a:r>
            <a:r>
              <a:rPr lang="en-US" dirty="0" err="1"/>
              <a:t>học</a:t>
            </a:r>
            <a:r>
              <a:rPr lang="en-US" dirty="0"/>
              <a:t> </a:t>
            </a:r>
            <a:r>
              <a:rPr lang="en-US" dirty="0" err="1"/>
              <a:t>viên</a:t>
            </a:r>
            <a:r>
              <a:rPr lang="en-US" dirty="0"/>
              <a:t> </a:t>
            </a:r>
            <a:r>
              <a:rPr lang="en-US" dirty="0" err="1"/>
              <a:t>trong</a:t>
            </a:r>
            <a:r>
              <a:rPr lang="en-US" dirty="0"/>
              <a:t> </a:t>
            </a:r>
            <a:r>
              <a:rPr lang="en-US" dirty="0" err="1"/>
              <a:t>ảnh</a:t>
            </a:r>
            <a:r>
              <a:rPr lang="en-US" dirty="0"/>
              <a:t> </a:t>
            </a:r>
            <a:r>
              <a:rPr lang="en-US" dirty="0" err="1"/>
              <a:t>gốc</a:t>
            </a:r>
            <a:r>
              <a:rPr lang="en-US" dirty="0"/>
              <a:t> </a:t>
            </a:r>
            <a:r>
              <a:rPr lang="en-US" dirty="0" err="1"/>
              <a:t>bằng</a:t>
            </a:r>
            <a:r>
              <a:rPr lang="en-US" dirty="0"/>
              <a:t> </a:t>
            </a:r>
            <a:r>
              <a:rPr lang="en-US" dirty="0" err="1"/>
              <a:t>Tensorflow</a:t>
            </a:r>
            <a:endParaRPr lang="en-US" dirty="0"/>
          </a:p>
          <a:p>
            <a:pPr marL="0" indent="0">
              <a:buNone/>
            </a:pPr>
            <a:r>
              <a:rPr lang="vi-VN" dirty="0"/>
              <a:t>- Chuẩn hóa kích thước ảnh đầu vào</a:t>
            </a:r>
          </a:p>
          <a:p>
            <a:pPr marL="0" indent="0">
              <a:buNone/>
            </a:pPr>
            <a:r>
              <a:rPr lang="vi-VN" dirty="0"/>
              <a:t>- Tìm biên của thẻ học viên dựa vào Tensorflow</a:t>
            </a:r>
          </a:p>
          <a:p>
            <a:pPr marL="0" indent="0">
              <a:buNone/>
            </a:pPr>
            <a:r>
              <a:rPr lang="vi-VN" dirty="0"/>
              <a:t>+ Dựa trên thư viện Tensorflow, trainning bộ dữ liệu nhận dạng ảnh thẻ học viên trên các nền khác nhau.</a:t>
            </a:r>
          </a:p>
          <a:p>
            <a:pPr marL="0" indent="0">
              <a:buNone/>
            </a:pPr>
            <a:r>
              <a:rPr lang="vi-VN" dirty="0"/>
              <a:t>+ Sử dụng bộ dữ liệu model này để nhận diện ảnh thẻ căn cước.</a:t>
            </a:r>
          </a:p>
          <a:p>
            <a:pPr marL="0" indent="0">
              <a:buNone/>
            </a:pPr>
            <a:r>
              <a:rPr lang="vi-VN" dirty="0"/>
              <a:t>- Tách phần thẻ học viên ra khỏi ảnh gốc</a:t>
            </a:r>
          </a:p>
          <a:p>
            <a:pPr marL="0" indent="0">
              <a:buNone/>
            </a:pPr>
            <a:endParaRPr lang="en-US" dirty="0" smtClean="0"/>
          </a:p>
        </p:txBody>
      </p:sp>
    </p:spTree>
    <p:extLst>
      <p:ext uri="{BB962C8B-B14F-4D97-AF65-F5344CB8AC3E}">
        <p14:creationId xmlns:p14="http://schemas.microsoft.com/office/powerpoint/2010/main" val="15846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50"/>
                                        <p:tgtEl>
                                          <p:spTgt spid="3">
                                            <p:txEl>
                                              <p:pRg st="1" end="1"/>
                                            </p:txEl>
                                          </p:spTgt>
                                        </p:tgtEl>
                                      </p:cBhvr>
                                    </p:animEffect>
                                    <p:anim calcmode="lin" valueType="num">
                                      <p:cBhvr>
                                        <p:cTn id="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50"/>
                                        <p:tgtEl>
                                          <p:spTgt spid="3">
                                            <p:txEl>
                                              <p:pRg st="2" end="2"/>
                                            </p:txEl>
                                          </p:spTgt>
                                        </p:tgtEl>
                                      </p:cBhvr>
                                    </p:animEffect>
                                    <p:anim calcmode="lin" valueType="num">
                                      <p:cBhvr>
                                        <p:cTn id="1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50"/>
                                        <p:tgtEl>
                                          <p:spTgt spid="3">
                                            <p:txEl>
                                              <p:pRg st="3" end="3"/>
                                            </p:txEl>
                                          </p:spTgt>
                                        </p:tgtEl>
                                      </p:cBhvr>
                                    </p:animEffect>
                                    <p:anim calcmode="lin" valueType="num">
                                      <p:cBhvr>
                                        <p:cTn id="22"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250"/>
                                        <p:tgtEl>
                                          <p:spTgt spid="3">
                                            <p:txEl>
                                              <p:pRg st="4" end="4"/>
                                            </p:txEl>
                                          </p:spTgt>
                                        </p:tgtEl>
                                      </p:cBhvr>
                                    </p:animEffect>
                                    <p:anim calcmode="lin" valueType="num">
                                      <p:cBhvr>
                                        <p:cTn id="29"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250"/>
                                        <p:tgtEl>
                                          <p:spTgt spid="3">
                                            <p:txEl>
                                              <p:pRg st="5" end="5"/>
                                            </p:txEl>
                                          </p:spTgt>
                                        </p:tgtEl>
                                      </p:cBhvr>
                                    </p:animEffect>
                                    <p:anim calcmode="lin" valueType="num">
                                      <p:cBhvr>
                                        <p:cTn id="36"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250"/>
                                        <p:tgtEl>
                                          <p:spTgt spid="3">
                                            <p:txEl>
                                              <p:pRg st="6" end="6"/>
                                            </p:txEl>
                                          </p:spTgt>
                                        </p:tgtEl>
                                      </p:cBhvr>
                                    </p:animEffect>
                                    <p:anim calcmode="lin" valueType="num">
                                      <p:cBhvr>
                                        <p:cTn id="43"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25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1066800" y="2103120"/>
            <a:ext cx="10058400" cy="716326"/>
          </a:xfrm>
        </p:spPr>
        <p:txBody>
          <a:bodyPr>
            <a:normAutofit lnSpcReduction="10000"/>
          </a:bodyPr>
          <a:lstStyle/>
          <a:p>
            <a:pPr marL="0" indent="0">
              <a:buNone/>
            </a:pPr>
            <a:r>
              <a:rPr lang="en-US" dirty="0" err="1" smtClean="0"/>
              <a:t>Bước</a:t>
            </a:r>
            <a:r>
              <a:rPr lang="en-US" dirty="0" smtClean="0"/>
              <a:t> </a:t>
            </a:r>
            <a:r>
              <a:rPr lang="en-US" dirty="0"/>
              <a:t>1: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thẻ</a:t>
            </a:r>
            <a:r>
              <a:rPr lang="en-US" dirty="0"/>
              <a:t> </a:t>
            </a:r>
            <a:r>
              <a:rPr lang="en-US" dirty="0" err="1"/>
              <a:t>học</a:t>
            </a:r>
            <a:r>
              <a:rPr lang="en-US" dirty="0"/>
              <a:t> </a:t>
            </a:r>
            <a:r>
              <a:rPr lang="en-US" dirty="0" err="1"/>
              <a:t>viên</a:t>
            </a:r>
            <a:r>
              <a:rPr lang="en-US" dirty="0"/>
              <a:t> </a:t>
            </a:r>
            <a:r>
              <a:rPr lang="en-US" dirty="0" err="1"/>
              <a:t>trong</a:t>
            </a:r>
            <a:r>
              <a:rPr lang="en-US" dirty="0"/>
              <a:t> </a:t>
            </a:r>
            <a:r>
              <a:rPr lang="en-US" dirty="0" err="1"/>
              <a:t>ảnh</a:t>
            </a:r>
            <a:r>
              <a:rPr lang="en-US" dirty="0"/>
              <a:t> </a:t>
            </a:r>
            <a:r>
              <a:rPr lang="en-US" dirty="0" err="1"/>
              <a:t>gốc</a:t>
            </a:r>
            <a:r>
              <a:rPr lang="en-US" dirty="0"/>
              <a:t> </a:t>
            </a:r>
            <a:r>
              <a:rPr lang="en-US" dirty="0" err="1"/>
              <a:t>bằng</a:t>
            </a:r>
            <a:r>
              <a:rPr lang="en-US" dirty="0"/>
              <a:t> </a:t>
            </a:r>
            <a:r>
              <a:rPr lang="en-US" dirty="0" err="1"/>
              <a:t>Tensorflow</a:t>
            </a:r>
            <a:endParaRPr lang="en-US" dirty="0"/>
          </a:p>
          <a:p>
            <a:pPr marL="0" indent="0">
              <a:buNone/>
            </a:pPr>
            <a:r>
              <a:rPr lang="en-US" dirty="0" smtClean="0">
                <a:sym typeface="Wingdings" panose="05000000000000000000" pitchFamily="2" charset="2"/>
              </a:rPr>
              <a:t> </a:t>
            </a:r>
            <a:r>
              <a:rPr lang="vi-VN" dirty="0" smtClean="0"/>
              <a:t>Kết quả: Phần ảnh thẻ căn cước</a:t>
            </a:r>
          </a:p>
          <a:p>
            <a:pPr marL="0" indent="0">
              <a:buNone/>
            </a:pPr>
            <a:endParaRPr lang="en-US" dirty="0" smtClean="0"/>
          </a:p>
        </p:txBody>
      </p:sp>
      <p:sp>
        <p:nvSpPr>
          <p:cNvPr id="4" name="TextBox 3"/>
          <p:cNvSpPr txBox="1"/>
          <p:nvPr/>
        </p:nvSpPr>
        <p:spPr>
          <a:xfrm>
            <a:off x="3614491" y="5845628"/>
            <a:ext cx="4515980" cy="369332"/>
          </a:xfrm>
          <a:prstGeom prst="rect">
            <a:avLst/>
          </a:prstGeom>
          <a:noFill/>
        </p:spPr>
        <p:txBody>
          <a:bodyPr wrap="none" rtlCol="0">
            <a:spAutoFit/>
          </a:bodyPr>
          <a:lstStyle/>
          <a:p>
            <a:r>
              <a:rPr lang="en-US" dirty="0" err="1" smtClean="0"/>
              <a:t>Hình</a:t>
            </a:r>
            <a:r>
              <a:rPr lang="en-US" dirty="0" smtClean="0"/>
              <a:t> 2. </a:t>
            </a:r>
            <a:r>
              <a:rPr lang="en-US" dirty="0"/>
              <a:t>Phần </a:t>
            </a:r>
            <a:r>
              <a:rPr lang="en-US" dirty="0" err="1"/>
              <a:t>ảnh</a:t>
            </a:r>
            <a:r>
              <a:rPr lang="en-US" dirty="0"/>
              <a:t> </a:t>
            </a:r>
            <a:r>
              <a:rPr lang="en-US" dirty="0" err="1"/>
              <a:t>thẻ</a:t>
            </a:r>
            <a:r>
              <a:rPr lang="en-US" dirty="0"/>
              <a:t> </a:t>
            </a:r>
            <a:r>
              <a:rPr lang="en-US" dirty="0" err="1"/>
              <a:t>được</a:t>
            </a:r>
            <a:r>
              <a:rPr lang="en-US" dirty="0"/>
              <a:t> </a:t>
            </a:r>
            <a:r>
              <a:rPr lang="en-US" dirty="0" err="1"/>
              <a:t>cắt</a:t>
            </a:r>
            <a:r>
              <a:rPr lang="en-US" dirty="0"/>
              <a:t> </a:t>
            </a:r>
            <a:r>
              <a:rPr lang="en-US" dirty="0" err="1"/>
              <a:t>từ</a:t>
            </a:r>
            <a:r>
              <a:rPr lang="en-US" dirty="0"/>
              <a:t> </a:t>
            </a:r>
            <a:r>
              <a:rPr lang="en-US" dirty="0" err="1"/>
              <a:t>ảnh</a:t>
            </a:r>
            <a:r>
              <a:rPr lang="en-US" dirty="0"/>
              <a:t> </a:t>
            </a:r>
            <a:r>
              <a:rPr lang="en-US" dirty="0" err="1"/>
              <a:t>gốc</a:t>
            </a:r>
            <a:endParaRPr lang="en-US" dirty="0"/>
          </a:p>
        </p:txBody>
      </p:sp>
      <p:pic>
        <p:nvPicPr>
          <p:cNvPr id="5" name="Picture 4" descr="G:\Desktop\Ky2nam5\XLA\BackGroundSubtraction\image\cropped\20.jpg"/>
          <p:cNvPicPr/>
          <p:nvPr/>
        </p:nvPicPr>
        <p:blipFill>
          <a:blip r:embed="rId3">
            <a:extLst>
              <a:ext uri="{28A0092B-C50C-407E-A947-70E740481C1C}">
                <a14:useLocalDpi xmlns:a14="http://schemas.microsoft.com/office/drawing/2010/main" val="0"/>
              </a:ext>
            </a:extLst>
          </a:blip>
          <a:srcRect/>
          <a:stretch>
            <a:fillRect/>
          </a:stretch>
        </p:blipFill>
        <p:spPr bwMode="auto">
          <a:xfrm>
            <a:off x="3296468" y="2819446"/>
            <a:ext cx="5152027" cy="2939096"/>
          </a:xfrm>
          <a:prstGeom prst="rect">
            <a:avLst/>
          </a:prstGeom>
          <a:noFill/>
          <a:ln>
            <a:noFill/>
          </a:ln>
        </p:spPr>
      </p:pic>
    </p:spTree>
    <p:extLst>
      <p:ext uri="{BB962C8B-B14F-4D97-AF65-F5344CB8AC3E}">
        <p14:creationId xmlns:p14="http://schemas.microsoft.com/office/powerpoint/2010/main" val="30564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1066800" y="2103120"/>
            <a:ext cx="10058400" cy="716326"/>
          </a:xfrm>
        </p:spPr>
        <p:txBody>
          <a:bodyPr>
            <a:normAutofit lnSpcReduction="10000"/>
          </a:bodyPr>
          <a:lstStyle/>
          <a:p>
            <a:pPr marL="0" indent="0">
              <a:buNone/>
            </a:pPr>
            <a:r>
              <a:rPr lang="en-US" dirty="0" err="1" smtClean="0"/>
              <a:t>Bước</a:t>
            </a:r>
            <a:r>
              <a:rPr lang="en-US" dirty="0" smtClean="0"/>
              <a:t> 2: </a:t>
            </a:r>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thô</a:t>
            </a:r>
            <a:endParaRPr lang="en-US" dirty="0" smtClean="0"/>
          </a:p>
          <a:p>
            <a:pPr marL="0" indent="0">
              <a:buNone/>
            </a:pPr>
            <a:r>
              <a:rPr lang="en-US" dirty="0" smtClean="0"/>
              <a:t>- </a:t>
            </a:r>
            <a:r>
              <a:rPr lang="en-US" dirty="0" err="1" smtClean="0"/>
              <a:t>Xóa</a:t>
            </a:r>
            <a:r>
              <a:rPr lang="en-US" dirty="0" smtClean="0"/>
              <a:t> </a:t>
            </a:r>
            <a:r>
              <a:rPr lang="en-US" dirty="0" err="1" smtClean="0"/>
              <a:t>chữ</a:t>
            </a:r>
            <a:r>
              <a:rPr lang="en-US" dirty="0" smtClean="0"/>
              <a:t> </a:t>
            </a:r>
            <a:r>
              <a:rPr lang="en-US" dirty="0" err="1" smtClean="0"/>
              <a:t>nền</a:t>
            </a:r>
            <a:r>
              <a:rPr lang="en-US" dirty="0" smtClean="0"/>
              <a:t> </a:t>
            </a:r>
            <a:r>
              <a:rPr lang="en-US" dirty="0" err="1" smtClean="0"/>
              <a:t>cho</a:t>
            </a:r>
            <a:r>
              <a:rPr lang="en-US" dirty="0" smtClean="0"/>
              <a:t> </a:t>
            </a:r>
            <a:r>
              <a:rPr lang="en-US" dirty="0" err="1" smtClean="0"/>
              <a:t>ảnh</a:t>
            </a:r>
            <a:endParaRPr lang="en-US" dirty="0" smtClean="0"/>
          </a:p>
        </p:txBody>
      </p:sp>
      <p:sp>
        <p:nvSpPr>
          <p:cNvPr id="4" name="TextBox 3"/>
          <p:cNvSpPr txBox="1"/>
          <p:nvPr/>
        </p:nvSpPr>
        <p:spPr>
          <a:xfrm>
            <a:off x="4046133" y="5845628"/>
            <a:ext cx="3544560" cy="369332"/>
          </a:xfrm>
          <a:prstGeom prst="rect">
            <a:avLst/>
          </a:prstGeom>
          <a:noFill/>
        </p:spPr>
        <p:txBody>
          <a:bodyPr wrap="none" rtlCol="0">
            <a:spAutoFit/>
          </a:bodyPr>
          <a:lstStyle/>
          <a:p>
            <a:r>
              <a:rPr lang="en-US" dirty="0" err="1" smtClean="0"/>
              <a:t>Hình</a:t>
            </a:r>
            <a:r>
              <a:rPr lang="en-US" dirty="0" smtClean="0"/>
              <a:t> 3. </a:t>
            </a:r>
            <a:r>
              <a:rPr lang="en-US" dirty="0" err="1"/>
              <a:t>Ảnh</a:t>
            </a:r>
            <a:r>
              <a:rPr lang="en-US" dirty="0"/>
              <a:t> </a:t>
            </a:r>
            <a:r>
              <a:rPr lang="en-US" dirty="0" err="1"/>
              <a:t>sau</a:t>
            </a:r>
            <a:r>
              <a:rPr lang="en-US" dirty="0"/>
              <a:t> </a:t>
            </a:r>
            <a:r>
              <a:rPr lang="en-US" dirty="0" err="1"/>
              <a:t>khi</a:t>
            </a:r>
            <a:r>
              <a:rPr lang="en-US" dirty="0"/>
              <a:t> </a:t>
            </a:r>
            <a:r>
              <a:rPr lang="en-US" dirty="0" err="1"/>
              <a:t>xóa</a:t>
            </a:r>
            <a:r>
              <a:rPr lang="en-US" dirty="0"/>
              <a:t> </a:t>
            </a:r>
            <a:r>
              <a:rPr lang="en-US" dirty="0" err="1"/>
              <a:t>chữ</a:t>
            </a:r>
            <a:r>
              <a:rPr lang="en-US" dirty="0"/>
              <a:t> </a:t>
            </a:r>
            <a:r>
              <a:rPr lang="en-US" dirty="0" err="1"/>
              <a:t>nền</a:t>
            </a:r>
            <a:endParaRPr lang="en-US" dirty="0"/>
          </a:p>
        </p:txBody>
      </p:sp>
      <p:pic>
        <p:nvPicPr>
          <p:cNvPr id="6" name="Picture 5" descr="G:\Desktop\Ky2nam5\XLA\BackGroundSubtraction\image\clearBG\20.jpg"/>
          <p:cNvPicPr/>
          <p:nvPr/>
        </p:nvPicPr>
        <p:blipFill>
          <a:blip r:embed="rId3">
            <a:extLst>
              <a:ext uri="{28A0092B-C50C-407E-A947-70E740481C1C}">
                <a14:useLocalDpi xmlns:a14="http://schemas.microsoft.com/office/drawing/2010/main" val="0"/>
              </a:ext>
            </a:extLst>
          </a:blip>
          <a:srcRect/>
          <a:stretch>
            <a:fillRect/>
          </a:stretch>
        </p:blipFill>
        <p:spPr bwMode="auto">
          <a:xfrm>
            <a:off x="3156855" y="2798411"/>
            <a:ext cx="5323116" cy="3047217"/>
          </a:xfrm>
          <a:prstGeom prst="rect">
            <a:avLst/>
          </a:prstGeom>
          <a:noFill/>
          <a:ln>
            <a:noFill/>
          </a:ln>
        </p:spPr>
      </p:pic>
    </p:spTree>
    <p:extLst>
      <p:ext uri="{BB962C8B-B14F-4D97-AF65-F5344CB8AC3E}">
        <p14:creationId xmlns:p14="http://schemas.microsoft.com/office/powerpoint/2010/main" val="240307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674914" y="1722120"/>
            <a:ext cx="10058400" cy="4275909"/>
          </a:xfrm>
        </p:spPr>
        <p:txBody>
          <a:bodyPr>
            <a:normAutofit/>
          </a:bodyPr>
          <a:lstStyle/>
          <a:p>
            <a:pPr marL="0" indent="0">
              <a:buNone/>
            </a:pPr>
            <a:r>
              <a:rPr lang="en-US" dirty="0" err="1"/>
              <a:t>Bước</a:t>
            </a:r>
            <a:r>
              <a:rPr lang="en-US" dirty="0"/>
              <a:t> 3: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các</a:t>
            </a:r>
            <a:r>
              <a:rPr lang="en-US" dirty="0"/>
              <a:t> </a:t>
            </a:r>
            <a:r>
              <a:rPr lang="en-US" dirty="0" err="1"/>
              <a:t>thành</a:t>
            </a:r>
            <a:r>
              <a:rPr lang="en-US" dirty="0"/>
              <a:t> phần </a:t>
            </a:r>
            <a:r>
              <a:rPr lang="en-US" dirty="0" err="1"/>
              <a:t>trong</a:t>
            </a:r>
            <a:r>
              <a:rPr lang="en-US" dirty="0"/>
              <a:t> </a:t>
            </a:r>
            <a:r>
              <a:rPr lang="en-US" dirty="0" err="1"/>
              <a:t>thẻ</a:t>
            </a:r>
            <a:r>
              <a:rPr lang="en-US" dirty="0"/>
              <a:t> </a:t>
            </a:r>
            <a:r>
              <a:rPr lang="en-US" dirty="0" err="1"/>
              <a:t>căn</a:t>
            </a:r>
            <a:r>
              <a:rPr lang="en-US" dirty="0"/>
              <a:t> </a:t>
            </a:r>
            <a:r>
              <a:rPr lang="en-US" dirty="0" err="1" smtClean="0"/>
              <a:t>cước</a:t>
            </a:r>
            <a:endParaRPr lang="en-US" dirty="0" smtClean="0"/>
          </a:p>
          <a:p>
            <a:pPr marL="0" indent="0">
              <a:buNone/>
            </a:pPr>
            <a:r>
              <a:rPr lang="vi-VN" dirty="0"/>
              <a:t>- Phần ảnh thẻ học viên thu được có các vùng dữ liệu sau:</a:t>
            </a:r>
          </a:p>
          <a:p>
            <a:pPr marL="0" indent="0">
              <a:buNone/>
            </a:pPr>
            <a:r>
              <a:rPr lang="vi-VN" dirty="0"/>
              <a:t>+ Vùng Ảnh thẻ</a:t>
            </a:r>
          </a:p>
          <a:p>
            <a:pPr marL="0" indent="0">
              <a:buNone/>
            </a:pPr>
            <a:r>
              <a:rPr lang="vi-VN" dirty="0"/>
              <a:t>+ Vùng Dữ liệu cần trích xuất:</a:t>
            </a:r>
          </a:p>
          <a:p>
            <a:pPr marL="274320" lvl="1" indent="0">
              <a:buNone/>
            </a:pPr>
            <a:r>
              <a:rPr lang="vi-VN" dirty="0" smtClean="0"/>
              <a:t>•</a:t>
            </a:r>
            <a:r>
              <a:rPr lang="en-US" dirty="0" smtClean="0"/>
              <a:t> </a:t>
            </a:r>
            <a:r>
              <a:rPr lang="vi-VN" dirty="0" smtClean="0"/>
              <a:t>Vùng </a:t>
            </a:r>
            <a:r>
              <a:rPr lang="vi-VN" dirty="0"/>
              <a:t>Số thẻ học viên: Dữ liệu dạng ký tự chữ số</a:t>
            </a:r>
          </a:p>
          <a:p>
            <a:pPr marL="274320" lvl="1" indent="0">
              <a:buNone/>
            </a:pPr>
            <a:r>
              <a:rPr lang="vi-VN" dirty="0" smtClean="0"/>
              <a:t>•</a:t>
            </a:r>
            <a:r>
              <a:rPr lang="en-US" dirty="0" smtClean="0"/>
              <a:t> </a:t>
            </a:r>
            <a:r>
              <a:rPr lang="vi-VN" dirty="0" smtClean="0"/>
              <a:t>Vùng </a:t>
            </a:r>
            <a:r>
              <a:rPr lang="vi-VN" dirty="0"/>
              <a:t>Họ và tên: Dữ liệu ký tự chữ in hoa</a:t>
            </a:r>
          </a:p>
          <a:p>
            <a:pPr marL="274320" lvl="1" indent="0">
              <a:buNone/>
            </a:pPr>
            <a:r>
              <a:rPr lang="vi-VN" dirty="0" smtClean="0"/>
              <a:t>•</a:t>
            </a:r>
            <a:r>
              <a:rPr lang="en-US" dirty="0" smtClean="0"/>
              <a:t> </a:t>
            </a:r>
            <a:r>
              <a:rPr lang="vi-VN" dirty="0" smtClean="0"/>
              <a:t>Vùng </a:t>
            </a:r>
            <a:r>
              <a:rPr lang="vi-VN" dirty="0"/>
              <a:t>Ngày sinh: Dữ liệu ký tự chữ số</a:t>
            </a:r>
          </a:p>
          <a:p>
            <a:pPr marL="274320" lvl="1" indent="0">
              <a:buNone/>
            </a:pPr>
            <a:r>
              <a:rPr lang="vi-VN" dirty="0" smtClean="0"/>
              <a:t>•</a:t>
            </a:r>
            <a:r>
              <a:rPr lang="en-US" dirty="0" smtClean="0"/>
              <a:t> </a:t>
            </a:r>
            <a:r>
              <a:rPr lang="vi-VN" dirty="0" smtClean="0"/>
              <a:t>Vùng </a:t>
            </a:r>
            <a:r>
              <a:rPr lang="vi-VN" dirty="0"/>
              <a:t>Lớp: Dữ liệu ký tự chữ cái và ký tự số </a:t>
            </a:r>
          </a:p>
          <a:p>
            <a:pPr marL="274320" lvl="1" indent="0">
              <a:buNone/>
            </a:pPr>
            <a:r>
              <a:rPr lang="vi-VN" dirty="0" smtClean="0"/>
              <a:t>•</a:t>
            </a:r>
            <a:r>
              <a:rPr lang="en-US" dirty="0" smtClean="0"/>
              <a:t> </a:t>
            </a:r>
            <a:r>
              <a:rPr lang="vi-VN" dirty="0" smtClean="0"/>
              <a:t>Vùng </a:t>
            </a:r>
            <a:r>
              <a:rPr lang="vi-VN" dirty="0"/>
              <a:t>Niên khóa: Dữ liệu ký tự chữ </a:t>
            </a:r>
            <a:r>
              <a:rPr lang="vi-VN" dirty="0" smtClean="0"/>
              <a:t>số</a:t>
            </a:r>
            <a:endParaRPr lang="en-US" dirty="0"/>
          </a:p>
          <a:p>
            <a:pPr marL="0" indent="0">
              <a:buNone/>
            </a:pPr>
            <a:r>
              <a:rPr lang="vi-VN" sz="2000" dirty="0"/>
              <a:t>- Dùng phương pháp phân ngưỡng ảnh (image thresholding) - Otsu's Binarization, và Biến đổi hình thái (Morphological Transformations) để tách vùng ảnh ra khỏi ảnh gốc thẻ căn cước</a:t>
            </a:r>
            <a:r>
              <a:rPr lang="vi-VN" dirty="0"/>
              <a:t>:</a:t>
            </a:r>
          </a:p>
          <a:p>
            <a:pPr marL="274320" lvl="1" indent="0">
              <a:buNone/>
            </a:pPr>
            <a:endParaRPr lang="vi-VN" dirty="0"/>
          </a:p>
          <a:p>
            <a:pPr marL="0" indent="0">
              <a:buNone/>
            </a:pPr>
            <a:endParaRPr lang="en-US" dirty="0" smtClean="0"/>
          </a:p>
        </p:txBody>
      </p:sp>
    </p:spTree>
    <p:extLst>
      <p:ext uri="{BB962C8B-B14F-4D97-AF65-F5344CB8AC3E}">
        <p14:creationId xmlns:p14="http://schemas.microsoft.com/office/powerpoint/2010/main" val="13768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outVertical)">
                                      <p:cBhvr>
                                        <p:cTn id="7" dur="25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outVertical)">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outVertical)">
                                      <p:cBhvr>
                                        <p:cTn id="17" dur="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outVertical)">
                                      <p:cBhvr>
                                        <p:cTn id="22" dur="25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outVertical)">
                                      <p:cBhvr>
                                        <p:cTn id="27" dur="25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outVertical)">
                                      <p:cBhvr>
                                        <p:cTn id="32" dur="25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arn(outVertical)">
                                      <p:cBhvr>
                                        <p:cTn id="37" dur="25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arn(outVertical)">
                                      <p:cBhvr>
                                        <p:cTn id="42" dur="25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arn(outVertical)">
                                      <p:cBhvr>
                                        <p:cTn id="47"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42594"/>
            <a:ext cx="10787743" cy="1371600"/>
          </a:xfrm>
        </p:spPr>
        <p:txBody>
          <a:bodyPr>
            <a:normAutofit/>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446314" y="1724193"/>
            <a:ext cx="6404206" cy="4399565"/>
          </a:xfrm>
        </p:spPr>
        <p:txBody>
          <a:bodyPr>
            <a:normAutofit/>
          </a:bodyPr>
          <a:lstStyle/>
          <a:p>
            <a:pPr marL="0" indent="0">
              <a:buNone/>
            </a:pPr>
            <a:r>
              <a:rPr lang="en-US" dirty="0" err="1"/>
              <a:t>Bước</a:t>
            </a:r>
            <a:r>
              <a:rPr lang="en-US" dirty="0"/>
              <a:t> 3: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các</a:t>
            </a:r>
            <a:r>
              <a:rPr lang="en-US" dirty="0"/>
              <a:t> </a:t>
            </a:r>
            <a:r>
              <a:rPr lang="en-US" dirty="0" err="1"/>
              <a:t>thành</a:t>
            </a:r>
            <a:r>
              <a:rPr lang="en-US" dirty="0"/>
              <a:t> phần </a:t>
            </a:r>
            <a:r>
              <a:rPr lang="en-US" dirty="0" err="1"/>
              <a:t>trong</a:t>
            </a:r>
            <a:r>
              <a:rPr lang="en-US" dirty="0"/>
              <a:t> </a:t>
            </a:r>
            <a:r>
              <a:rPr lang="en-US" dirty="0" err="1"/>
              <a:t>thẻ</a:t>
            </a:r>
            <a:r>
              <a:rPr lang="en-US" dirty="0"/>
              <a:t> </a:t>
            </a:r>
            <a:r>
              <a:rPr lang="en-US" dirty="0" err="1"/>
              <a:t>căn</a:t>
            </a:r>
            <a:r>
              <a:rPr lang="en-US" dirty="0"/>
              <a:t> </a:t>
            </a:r>
            <a:r>
              <a:rPr lang="en-US" dirty="0" err="1" smtClean="0"/>
              <a:t>cước</a:t>
            </a:r>
            <a:endParaRPr lang="en-US" dirty="0" smtClean="0"/>
          </a:p>
          <a:p>
            <a:pPr marL="0" indent="0">
              <a:buNone/>
            </a:pPr>
            <a:r>
              <a:rPr lang="vi-VN" dirty="0" smtClean="0"/>
              <a:t>+ </a:t>
            </a:r>
            <a:r>
              <a:rPr lang="vi-VN" dirty="0"/>
              <a:t>Tách Vùng Ảnh thẻ và Vùng Dữ liệu cần trích xuất:</a:t>
            </a:r>
          </a:p>
          <a:p>
            <a:pPr marL="0" indent="0">
              <a:buNone/>
            </a:pPr>
            <a:r>
              <a:rPr lang="en-US" dirty="0" smtClean="0"/>
              <a:t>• </a:t>
            </a:r>
            <a:r>
              <a:rPr lang="en-US" dirty="0" err="1" smtClean="0"/>
              <a:t>Xác</a:t>
            </a:r>
            <a:r>
              <a:rPr lang="en-US" dirty="0" smtClean="0"/>
              <a:t> </a:t>
            </a:r>
            <a:r>
              <a:rPr lang="en-US" dirty="0" err="1"/>
              <a:t>định</a:t>
            </a:r>
            <a:r>
              <a:rPr lang="en-US" dirty="0"/>
              <a:t> </a:t>
            </a:r>
            <a:r>
              <a:rPr lang="en-US" dirty="0" err="1"/>
              <a:t>biên</a:t>
            </a:r>
            <a:r>
              <a:rPr lang="en-US" dirty="0"/>
              <a:t> </a:t>
            </a:r>
            <a:r>
              <a:rPr lang="en-US" dirty="0" err="1"/>
              <a:t>theo</a:t>
            </a:r>
            <a:r>
              <a:rPr lang="en-US" dirty="0"/>
              <a:t> </a:t>
            </a:r>
            <a:r>
              <a:rPr lang="en-US" dirty="0" err="1"/>
              <a:t>trục</a:t>
            </a:r>
            <a:r>
              <a:rPr lang="en-US" dirty="0"/>
              <a:t> x</a:t>
            </a:r>
            <a:r>
              <a:rPr lang="en-US" dirty="0" smtClean="0"/>
              <a:t>:</a:t>
            </a:r>
          </a:p>
          <a:p>
            <a:pPr lvl="1"/>
            <a:r>
              <a:rPr lang="en-US" dirty="0" err="1"/>
              <a:t>Áp</a:t>
            </a:r>
            <a:r>
              <a:rPr lang="en-US" dirty="0"/>
              <a:t> dụng </a:t>
            </a:r>
            <a:r>
              <a:rPr lang="en-US" dirty="0" err="1"/>
              <a:t>phân</a:t>
            </a:r>
            <a:r>
              <a:rPr lang="en-US" dirty="0"/>
              <a:t> </a:t>
            </a:r>
            <a:r>
              <a:rPr lang="en-US" dirty="0" err="1"/>
              <a:t>ngưỡng</a:t>
            </a:r>
            <a:r>
              <a:rPr lang="en-US" dirty="0"/>
              <a:t> </a:t>
            </a:r>
            <a:r>
              <a:rPr lang="en-US" dirty="0" err="1"/>
              <a:t>ảnh</a:t>
            </a:r>
            <a:r>
              <a:rPr lang="en-US" dirty="0"/>
              <a:t> Otsu’ </a:t>
            </a:r>
            <a:r>
              <a:rPr lang="en-US" dirty="0" err="1"/>
              <a:t>Binarization</a:t>
            </a:r>
            <a:endParaRPr lang="en-US" dirty="0"/>
          </a:p>
          <a:p>
            <a:pPr lvl="1"/>
            <a:r>
              <a:rPr lang="en-US" dirty="0" err="1"/>
              <a:t>Giãn</a:t>
            </a:r>
            <a:r>
              <a:rPr lang="en-US" dirty="0"/>
              <a:t> </a:t>
            </a:r>
            <a:r>
              <a:rPr lang="en-US" dirty="0" err="1"/>
              <a:t>nở</a:t>
            </a:r>
            <a:r>
              <a:rPr lang="en-US" dirty="0"/>
              <a:t> </a:t>
            </a:r>
            <a:r>
              <a:rPr lang="en-US" dirty="0" err="1"/>
              <a:t>các</a:t>
            </a:r>
            <a:r>
              <a:rPr lang="en-US" dirty="0"/>
              <a:t> </a:t>
            </a:r>
            <a:r>
              <a:rPr lang="en-US" dirty="0" err="1"/>
              <a:t>vùng</a:t>
            </a:r>
            <a:r>
              <a:rPr lang="en-US" dirty="0"/>
              <a:t> </a:t>
            </a:r>
            <a:r>
              <a:rPr lang="en-US" dirty="0" err="1"/>
              <a:t>nhỏ</a:t>
            </a:r>
            <a:r>
              <a:rPr lang="en-US" dirty="0"/>
              <a:t> để </a:t>
            </a:r>
            <a:r>
              <a:rPr lang="en-US" dirty="0" err="1"/>
              <a:t>tạo</a:t>
            </a:r>
            <a:r>
              <a:rPr lang="en-US" dirty="0"/>
              <a:t> </a:t>
            </a:r>
            <a:r>
              <a:rPr lang="en-US" dirty="0" err="1"/>
              <a:t>các</a:t>
            </a:r>
            <a:r>
              <a:rPr lang="en-US" dirty="0"/>
              <a:t> </a:t>
            </a:r>
            <a:r>
              <a:rPr lang="en-US" dirty="0" err="1"/>
              <a:t>khu</a:t>
            </a:r>
            <a:r>
              <a:rPr lang="en-US" dirty="0"/>
              <a:t> </a:t>
            </a:r>
            <a:r>
              <a:rPr lang="en-US" dirty="0" err="1"/>
              <a:t>tổng</a:t>
            </a:r>
            <a:r>
              <a:rPr lang="en-US" dirty="0"/>
              <a:t> </a:t>
            </a:r>
            <a:r>
              <a:rPr lang="en-US" dirty="0" err="1"/>
              <a:t>quát</a:t>
            </a:r>
            <a:r>
              <a:rPr lang="en-US" dirty="0"/>
              <a:t> </a:t>
            </a:r>
            <a:endParaRPr lang="en-US" dirty="0" smtClean="0"/>
          </a:p>
          <a:p>
            <a:pPr marL="274320" lvl="1" indent="0">
              <a:buNone/>
            </a:pPr>
            <a:r>
              <a:rPr lang="en-US" dirty="0" smtClean="0"/>
              <a:t>(</a:t>
            </a:r>
            <a:r>
              <a:rPr lang="en-US" dirty="0"/>
              <a:t>ma </a:t>
            </a:r>
            <a:r>
              <a:rPr lang="en-US" dirty="0" err="1"/>
              <a:t>trận</a:t>
            </a:r>
            <a:r>
              <a:rPr lang="en-US" dirty="0"/>
              <a:t> </a:t>
            </a:r>
            <a:r>
              <a:rPr lang="en-US" dirty="0" err="1"/>
              <a:t>loc</a:t>
            </a:r>
            <a:r>
              <a:rPr lang="en-US" dirty="0"/>
              <a:t>: 5*h, h </a:t>
            </a:r>
            <a:r>
              <a:rPr lang="en-US" dirty="0" err="1"/>
              <a:t>là</a:t>
            </a:r>
            <a:r>
              <a:rPr lang="en-US" dirty="0"/>
              <a:t> </a:t>
            </a:r>
            <a:r>
              <a:rPr lang="en-US" dirty="0" err="1"/>
              <a:t>chiều</a:t>
            </a:r>
            <a:r>
              <a:rPr lang="en-US" dirty="0"/>
              <a:t> </a:t>
            </a:r>
            <a:r>
              <a:rPr lang="en-US" dirty="0" err="1"/>
              <a:t>cao</a:t>
            </a:r>
            <a:r>
              <a:rPr lang="en-US" dirty="0"/>
              <a:t> </a:t>
            </a:r>
            <a:r>
              <a:rPr lang="en-US" dirty="0" err="1"/>
              <a:t>của</a:t>
            </a:r>
            <a:r>
              <a:rPr lang="en-US" dirty="0"/>
              <a:t> </a:t>
            </a:r>
            <a:r>
              <a:rPr lang="en-US" dirty="0" err="1"/>
              <a:t>ảnh</a:t>
            </a:r>
            <a:r>
              <a:rPr lang="en-US" dirty="0"/>
              <a:t> 7.a )</a:t>
            </a:r>
          </a:p>
          <a:p>
            <a:pPr lvl="1"/>
            <a:r>
              <a:rPr lang="en-US" dirty="0" err="1"/>
              <a:t>Tìm</a:t>
            </a:r>
            <a:r>
              <a:rPr lang="en-US" dirty="0"/>
              <a:t> </a:t>
            </a:r>
            <a:r>
              <a:rPr lang="en-US" dirty="0" err="1"/>
              <a:t>đường</a:t>
            </a:r>
            <a:r>
              <a:rPr lang="en-US" dirty="0"/>
              <a:t> </a:t>
            </a:r>
            <a:r>
              <a:rPr lang="en-US" dirty="0" err="1"/>
              <a:t>viền</a:t>
            </a:r>
            <a:r>
              <a:rPr lang="en-US" dirty="0"/>
              <a:t> </a:t>
            </a:r>
            <a:r>
              <a:rPr lang="en-US" dirty="0" err="1"/>
              <a:t>bao</a:t>
            </a:r>
            <a:r>
              <a:rPr lang="en-US" dirty="0"/>
              <a:t> </a:t>
            </a:r>
            <a:r>
              <a:rPr lang="en-US" dirty="0" err="1"/>
              <a:t>quanh</a:t>
            </a:r>
            <a:r>
              <a:rPr lang="en-US" dirty="0"/>
              <a:t> </a:t>
            </a:r>
            <a:r>
              <a:rPr lang="en-US" dirty="0" err="1"/>
              <a:t>các</a:t>
            </a:r>
            <a:r>
              <a:rPr lang="en-US" dirty="0"/>
              <a:t> </a:t>
            </a:r>
            <a:r>
              <a:rPr lang="en-US" dirty="0" err="1"/>
              <a:t>khu</a:t>
            </a:r>
            <a:r>
              <a:rPr lang="en-US" dirty="0"/>
              <a:t> </a:t>
            </a:r>
            <a:r>
              <a:rPr lang="en-US" dirty="0" err="1"/>
              <a:t>vực</a:t>
            </a:r>
            <a:r>
              <a:rPr lang="en-US" dirty="0"/>
              <a:t> </a:t>
            </a:r>
            <a:r>
              <a:rPr lang="en-US" dirty="0" err="1"/>
              <a:t>đã</a:t>
            </a:r>
            <a:r>
              <a:rPr lang="en-US" dirty="0"/>
              <a:t> </a:t>
            </a:r>
            <a:r>
              <a:rPr lang="en-US" dirty="0" err="1"/>
              <a:t>giãn</a:t>
            </a:r>
            <a:r>
              <a:rPr lang="en-US" dirty="0"/>
              <a:t> </a:t>
            </a:r>
            <a:r>
              <a:rPr lang="en-US" dirty="0" smtClean="0"/>
              <a:t/>
            </a:r>
            <a:br>
              <a:rPr lang="en-US" dirty="0" smtClean="0"/>
            </a:br>
            <a:r>
              <a:rPr lang="en-US" dirty="0" err="1" smtClean="0"/>
              <a:t>nở</a:t>
            </a:r>
            <a:endParaRPr lang="en-US" dirty="0"/>
          </a:p>
          <a:p>
            <a:pPr lvl="1"/>
            <a:r>
              <a:rPr lang="en-US" dirty="0" err="1"/>
              <a:t>Loại</a:t>
            </a:r>
            <a:r>
              <a:rPr lang="en-US" dirty="0"/>
              <a:t> </a:t>
            </a:r>
            <a:r>
              <a:rPr lang="en-US" dirty="0" err="1"/>
              <a:t>bỏ</a:t>
            </a:r>
            <a:r>
              <a:rPr lang="en-US" dirty="0"/>
              <a:t> phần có </a:t>
            </a:r>
            <a:r>
              <a:rPr lang="en-US" dirty="0" err="1"/>
              <a:t>giá</a:t>
            </a:r>
            <a:r>
              <a:rPr lang="en-US" dirty="0"/>
              <a:t> </a:t>
            </a:r>
            <a:r>
              <a:rPr lang="en-US" dirty="0" err="1"/>
              <a:t>trị</a:t>
            </a:r>
            <a:r>
              <a:rPr lang="en-US" dirty="0"/>
              <a:t> </a:t>
            </a:r>
            <a:r>
              <a:rPr lang="en-US" dirty="0" err="1"/>
              <a:t>theo</a:t>
            </a:r>
            <a:r>
              <a:rPr lang="en-US" dirty="0"/>
              <a:t> </a:t>
            </a:r>
            <a:r>
              <a:rPr lang="en-US" dirty="0" err="1"/>
              <a:t>trục</a:t>
            </a:r>
            <a:r>
              <a:rPr lang="en-US" dirty="0"/>
              <a:t> x </a:t>
            </a:r>
            <a:r>
              <a:rPr lang="en-US" dirty="0" err="1"/>
              <a:t>nhỏ</a:t>
            </a:r>
            <a:r>
              <a:rPr lang="en-US" dirty="0"/>
              <a:t> </a:t>
            </a:r>
            <a:r>
              <a:rPr lang="en-US" dirty="0" err="1"/>
              <a:t>hơn</a:t>
            </a:r>
            <a:r>
              <a:rPr lang="en-US" dirty="0"/>
              <a:t> 10% </a:t>
            </a:r>
            <a:br>
              <a:rPr lang="en-US" dirty="0"/>
            </a:br>
            <a:r>
              <a:rPr lang="en-US" dirty="0" err="1" smtClean="0"/>
              <a:t>chiều</a:t>
            </a:r>
            <a:r>
              <a:rPr lang="en-US" dirty="0" smtClean="0"/>
              <a:t> </a:t>
            </a:r>
            <a:r>
              <a:rPr lang="en-US" dirty="0" err="1"/>
              <a:t>rộng</a:t>
            </a:r>
            <a:r>
              <a:rPr lang="en-US" dirty="0"/>
              <a:t> </a:t>
            </a:r>
            <a:r>
              <a:rPr lang="en-US" dirty="0" err="1"/>
              <a:t>của</a:t>
            </a:r>
            <a:r>
              <a:rPr lang="en-US" dirty="0"/>
              <a:t> </a:t>
            </a:r>
            <a:r>
              <a:rPr lang="en-US" dirty="0" err="1"/>
              <a:t>ảnh</a:t>
            </a:r>
            <a:r>
              <a:rPr lang="en-US" dirty="0"/>
              <a:t> 7.a (</a:t>
            </a:r>
            <a:r>
              <a:rPr lang="en-US" dirty="0" err="1"/>
              <a:t>vì</a:t>
            </a:r>
            <a:r>
              <a:rPr lang="en-US" dirty="0"/>
              <a:t> </a:t>
            </a:r>
            <a:r>
              <a:rPr lang="en-US" dirty="0" err="1"/>
              <a:t>vùng</a:t>
            </a:r>
            <a:r>
              <a:rPr lang="en-US" dirty="0"/>
              <a:t> </a:t>
            </a:r>
            <a:r>
              <a:rPr lang="en-US" dirty="0" err="1"/>
              <a:t>này</a:t>
            </a:r>
            <a:r>
              <a:rPr lang="en-US" dirty="0"/>
              <a:t> </a:t>
            </a:r>
            <a:r>
              <a:rPr lang="en-US" dirty="0" err="1"/>
              <a:t>không</a:t>
            </a:r>
            <a:r>
              <a:rPr lang="en-US" dirty="0"/>
              <a:t> </a:t>
            </a:r>
            <a:r>
              <a:rPr lang="en-US" dirty="0" smtClean="0"/>
              <a:t/>
            </a:r>
            <a:br>
              <a:rPr lang="en-US" dirty="0" smtClean="0"/>
            </a:br>
            <a:r>
              <a:rPr lang="en-US" dirty="0" err="1" smtClean="0"/>
              <a:t>chọn</a:t>
            </a:r>
            <a:r>
              <a:rPr lang="en-US" dirty="0" smtClean="0"/>
              <a:t> </a:t>
            </a:r>
            <a:r>
              <a:rPr lang="en-US" dirty="0"/>
              <a:t>– </a:t>
            </a:r>
            <a:r>
              <a:rPr lang="en-US" dirty="0" err="1"/>
              <a:t>thuộc</a:t>
            </a:r>
            <a:r>
              <a:rPr lang="en-US" dirty="0"/>
              <a:t> </a:t>
            </a:r>
            <a:r>
              <a:rPr lang="en-US" dirty="0" err="1"/>
              <a:t>vùng</a:t>
            </a:r>
            <a:r>
              <a:rPr lang="en-US" dirty="0"/>
              <a:t> </a:t>
            </a:r>
            <a:r>
              <a:rPr lang="en-US" dirty="0" err="1"/>
              <a:t>Ảnh</a:t>
            </a:r>
            <a:r>
              <a:rPr lang="en-US" dirty="0"/>
              <a:t> </a:t>
            </a:r>
            <a:r>
              <a:rPr lang="en-US" dirty="0" err="1"/>
              <a:t>thẻ</a:t>
            </a:r>
            <a:r>
              <a:rPr lang="en-US" dirty="0"/>
              <a:t>)</a:t>
            </a:r>
          </a:p>
          <a:p>
            <a:pPr lvl="1"/>
            <a:r>
              <a:rPr lang="en-US" dirty="0" err="1"/>
              <a:t>Chọn</a:t>
            </a:r>
            <a:r>
              <a:rPr lang="en-US" dirty="0"/>
              <a:t> </a:t>
            </a:r>
            <a:r>
              <a:rPr lang="en-US" dirty="0" err="1"/>
              <a:t>giá</a:t>
            </a:r>
            <a:r>
              <a:rPr lang="en-US" dirty="0"/>
              <a:t> </a:t>
            </a:r>
            <a:r>
              <a:rPr lang="en-US" dirty="0" err="1"/>
              <a:t>trị</a:t>
            </a:r>
            <a:r>
              <a:rPr lang="en-US" dirty="0"/>
              <a:t> </a:t>
            </a:r>
            <a:r>
              <a:rPr lang="en-US" dirty="0" err="1"/>
              <a:t>theo</a:t>
            </a:r>
            <a:r>
              <a:rPr lang="en-US" dirty="0"/>
              <a:t> </a:t>
            </a:r>
            <a:r>
              <a:rPr lang="en-US" dirty="0" err="1"/>
              <a:t>trục</a:t>
            </a:r>
            <a:r>
              <a:rPr lang="en-US" dirty="0"/>
              <a:t> x </a:t>
            </a:r>
            <a:r>
              <a:rPr lang="en-US" dirty="0" err="1"/>
              <a:t>của</a:t>
            </a:r>
            <a:r>
              <a:rPr lang="en-US" dirty="0"/>
              <a:t> </a:t>
            </a:r>
            <a:r>
              <a:rPr lang="en-US" dirty="0" err="1"/>
              <a:t>vùng</a:t>
            </a:r>
            <a:r>
              <a:rPr lang="en-US"/>
              <a:t> </a:t>
            </a:r>
            <a:r>
              <a:rPr lang="en-US" smtClean="0"/>
              <a:t>có </a:t>
            </a:r>
            <a:r>
              <a:rPr lang="en-US" dirty="0" err="1"/>
              <a:t>kích</a:t>
            </a:r>
            <a:r>
              <a:rPr lang="en-US" dirty="0"/>
              <a:t> </a:t>
            </a:r>
            <a:r>
              <a:rPr lang="en-US" dirty="0" err="1"/>
              <a:t>thước</a:t>
            </a:r>
            <a:r>
              <a:rPr lang="en-US" dirty="0"/>
              <a:t> </a:t>
            </a:r>
            <a:r>
              <a:rPr lang="en-US" dirty="0" smtClean="0"/>
              <a:t/>
            </a:r>
            <a:br>
              <a:rPr lang="en-US" dirty="0" smtClean="0"/>
            </a:br>
            <a:r>
              <a:rPr lang="en-US" dirty="0" err="1" smtClean="0"/>
              <a:t>lớn</a:t>
            </a:r>
            <a:r>
              <a:rPr lang="en-US" dirty="0" smtClean="0"/>
              <a:t> </a:t>
            </a:r>
            <a:r>
              <a:rPr lang="en-US" dirty="0" err="1"/>
              <a:t>nhất</a:t>
            </a:r>
            <a:endParaRPr lang="en-US" dirty="0"/>
          </a:p>
          <a:p>
            <a:pPr marL="0" indent="0">
              <a:buNone/>
            </a:pPr>
            <a:endParaRPr lang="en-US" dirty="0" smtClean="0"/>
          </a:p>
          <a:p>
            <a:pPr marL="0" indent="0">
              <a:buNone/>
            </a:pPr>
            <a:endParaRPr lang="en-US" dirty="0" smtClean="0"/>
          </a:p>
        </p:txBody>
      </p:sp>
      <p:pic>
        <p:nvPicPr>
          <p:cNvPr id="4" name="Picture 3"/>
          <p:cNvPicPr/>
          <p:nvPr/>
        </p:nvPicPr>
        <p:blipFill>
          <a:blip r:embed="rId3"/>
          <a:stretch>
            <a:fillRect/>
          </a:stretch>
        </p:blipFill>
        <p:spPr>
          <a:xfrm>
            <a:off x="5604783" y="2597603"/>
            <a:ext cx="2028825" cy="3526155"/>
          </a:xfrm>
          <a:prstGeom prst="rect">
            <a:avLst/>
          </a:prstGeom>
        </p:spPr>
      </p:pic>
      <p:pic>
        <p:nvPicPr>
          <p:cNvPr id="5" name="Picture 4"/>
          <p:cNvPicPr/>
          <p:nvPr/>
        </p:nvPicPr>
        <p:blipFill>
          <a:blip r:embed="rId4"/>
          <a:stretch>
            <a:fillRect/>
          </a:stretch>
        </p:blipFill>
        <p:spPr>
          <a:xfrm>
            <a:off x="7747907" y="2595698"/>
            <a:ext cx="1943100" cy="3528060"/>
          </a:xfrm>
          <a:prstGeom prst="rect">
            <a:avLst/>
          </a:prstGeom>
        </p:spPr>
      </p:pic>
      <p:pic>
        <p:nvPicPr>
          <p:cNvPr id="6" name="Picture 5"/>
          <p:cNvPicPr/>
          <p:nvPr/>
        </p:nvPicPr>
        <p:blipFill>
          <a:blip r:embed="rId5"/>
          <a:stretch>
            <a:fillRect/>
          </a:stretch>
        </p:blipFill>
        <p:spPr>
          <a:xfrm>
            <a:off x="9805306" y="2595698"/>
            <a:ext cx="1914525" cy="3528060"/>
          </a:xfrm>
          <a:prstGeom prst="rect">
            <a:avLst/>
          </a:prstGeom>
        </p:spPr>
      </p:pic>
      <p:sp>
        <p:nvSpPr>
          <p:cNvPr id="7" name="Rectangle 6"/>
          <p:cNvSpPr/>
          <p:nvPr/>
        </p:nvSpPr>
        <p:spPr>
          <a:xfrm>
            <a:off x="6460670" y="6123758"/>
            <a:ext cx="389850" cy="369332"/>
          </a:xfrm>
          <a:prstGeom prst="rect">
            <a:avLst/>
          </a:prstGeom>
        </p:spPr>
        <p:txBody>
          <a:bodyPr wrap="none">
            <a:spAutoFit/>
          </a:bodyPr>
          <a:lstStyle/>
          <a:p>
            <a:r>
              <a:rPr lang="en-US" dirty="0" smtClean="0"/>
              <a:t>a)</a:t>
            </a:r>
            <a:endParaRPr lang="en-US" dirty="0"/>
          </a:p>
        </p:txBody>
      </p:sp>
      <p:sp>
        <p:nvSpPr>
          <p:cNvPr id="8" name="Rectangle 7"/>
          <p:cNvSpPr/>
          <p:nvPr/>
        </p:nvSpPr>
        <p:spPr>
          <a:xfrm>
            <a:off x="8719457" y="6129745"/>
            <a:ext cx="389850" cy="369332"/>
          </a:xfrm>
          <a:prstGeom prst="rect">
            <a:avLst/>
          </a:prstGeom>
        </p:spPr>
        <p:txBody>
          <a:bodyPr wrap="none">
            <a:spAutoFit/>
          </a:bodyPr>
          <a:lstStyle/>
          <a:p>
            <a:r>
              <a:rPr lang="en-US" dirty="0"/>
              <a:t>b</a:t>
            </a:r>
            <a:r>
              <a:rPr lang="en-US" dirty="0" smtClean="0"/>
              <a:t>)</a:t>
            </a:r>
            <a:endParaRPr lang="en-US" dirty="0"/>
          </a:p>
        </p:txBody>
      </p:sp>
      <p:sp>
        <p:nvSpPr>
          <p:cNvPr id="9" name="Rectangle 8"/>
          <p:cNvSpPr/>
          <p:nvPr/>
        </p:nvSpPr>
        <p:spPr>
          <a:xfrm>
            <a:off x="10567643" y="6123758"/>
            <a:ext cx="377026" cy="369332"/>
          </a:xfrm>
          <a:prstGeom prst="rect">
            <a:avLst/>
          </a:prstGeom>
        </p:spPr>
        <p:txBody>
          <a:bodyPr wrap="none">
            <a:spAutoFit/>
          </a:bodyPr>
          <a:lstStyle/>
          <a:p>
            <a:r>
              <a:rPr lang="en-US" dirty="0"/>
              <a:t>c</a:t>
            </a:r>
            <a:r>
              <a:rPr lang="en-US" dirty="0" smtClean="0"/>
              <a:t>)</a:t>
            </a:r>
            <a:endParaRPr lang="en-US" dirty="0"/>
          </a:p>
        </p:txBody>
      </p:sp>
      <p:sp>
        <p:nvSpPr>
          <p:cNvPr id="10" name="Rectangle 9"/>
          <p:cNvSpPr/>
          <p:nvPr/>
        </p:nvSpPr>
        <p:spPr>
          <a:xfrm>
            <a:off x="7035907" y="2123495"/>
            <a:ext cx="3531736" cy="369332"/>
          </a:xfrm>
          <a:prstGeom prst="rect">
            <a:avLst/>
          </a:prstGeom>
        </p:spPr>
        <p:txBody>
          <a:bodyPr wrap="none">
            <a:spAutoFit/>
          </a:bodyPr>
          <a:lstStyle/>
          <a:p>
            <a:r>
              <a:rPr lang="en-US" dirty="0" err="1" smtClean="0"/>
              <a:t>Hình</a:t>
            </a:r>
            <a:r>
              <a:rPr lang="en-US" dirty="0" smtClean="0"/>
              <a:t> 4. </a:t>
            </a:r>
            <a:r>
              <a:rPr lang="en-US" dirty="0" err="1" smtClean="0"/>
              <a:t>Xác</a:t>
            </a:r>
            <a:r>
              <a:rPr lang="en-US" dirty="0" smtClean="0"/>
              <a:t> </a:t>
            </a:r>
            <a:r>
              <a:rPr lang="en-US" dirty="0" err="1" smtClean="0"/>
              <a:t>định</a:t>
            </a:r>
            <a:r>
              <a:rPr lang="en-US" dirty="0" smtClean="0"/>
              <a:t> </a:t>
            </a:r>
            <a:r>
              <a:rPr lang="en-US" dirty="0" err="1" smtClean="0"/>
              <a:t>biên</a:t>
            </a:r>
            <a:r>
              <a:rPr lang="en-US" dirty="0" smtClean="0"/>
              <a:t> </a:t>
            </a:r>
            <a:r>
              <a:rPr lang="en-US" dirty="0" err="1" smtClean="0"/>
              <a:t>theo</a:t>
            </a:r>
            <a:r>
              <a:rPr lang="en-US" dirty="0" smtClean="0"/>
              <a:t> </a:t>
            </a:r>
            <a:r>
              <a:rPr lang="en-US" dirty="0" err="1" smtClean="0"/>
              <a:t>trục</a:t>
            </a:r>
            <a:r>
              <a:rPr lang="en-US" dirty="0" smtClean="0"/>
              <a:t> x</a:t>
            </a:r>
            <a:endParaRPr lang="en-US" dirty="0"/>
          </a:p>
        </p:txBody>
      </p:sp>
    </p:spTree>
    <p:extLst>
      <p:ext uri="{BB962C8B-B14F-4D97-AF65-F5344CB8AC3E}">
        <p14:creationId xmlns:p14="http://schemas.microsoft.com/office/powerpoint/2010/main" val="836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25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25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25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25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7" dur="25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2" dur="25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250"/>
                                        <p:tgtEl>
                                          <p:spTgt spid="10"/>
                                        </p:tgtEl>
                                      </p:cBhvr>
                                    </p:animEffect>
                                  </p:childTnLst>
                                </p:cTn>
                              </p:par>
                              <p:par>
                                <p:cTn id="48" presetID="21" presetClass="entr" presetSubtype="1"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heel(1)">
                                      <p:cBhvr>
                                        <p:cTn id="50" dur="250"/>
                                        <p:tgtEl>
                                          <p:spTgt spid="4"/>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heel(1)">
                                      <p:cBhvr>
                                        <p:cTn id="53" dur="25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heel(1)">
                                      <p:cBhvr>
                                        <p:cTn id="58" dur="250"/>
                                        <p:tgtEl>
                                          <p:spTgt spid="5"/>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heel(1)">
                                      <p:cBhvr>
                                        <p:cTn id="61" dur="25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heel(1)">
                                      <p:cBhvr>
                                        <p:cTn id="66" dur="250"/>
                                        <p:tgtEl>
                                          <p:spTgt spid="6"/>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heel(1)">
                                      <p:cBhvr>
                                        <p:cTn id="69"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388925"/>
            <a:ext cx="6317121" cy="1264342"/>
          </a:xfrm>
        </p:spPr>
        <p:txBody>
          <a:bodyPr>
            <a:normAutofit fontScale="90000"/>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446314" y="1827064"/>
            <a:ext cx="6404206" cy="4399565"/>
          </a:xfrm>
        </p:spPr>
        <p:txBody>
          <a:bodyPr>
            <a:normAutofit/>
          </a:bodyPr>
          <a:lstStyle/>
          <a:p>
            <a:pPr marL="0" indent="0">
              <a:buNone/>
            </a:pPr>
            <a:r>
              <a:rPr lang="en-US" dirty="0" err="1"/>
              <a:t>Bước</a:t>
            </a:r>
            <a:r>
              <a:rPr lang="en-US" dirty="0"/>
              <a:t> 3: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các</a:t>
            </a:r>
            <a:r>
              <a:rPr lang="en-US" dirty="0"/>
              <a:t> </a:t>
            </a:r>
            <a:r>
              <a:rPr lang="en-US" dirty="0" err="1"/>
              <a:t>thành</a:t>
            </a:r>
            <a:r>
              <a:rPr lang="en-US" dirty="0"/>
              <a:t> phần </a:t>
            </a:r>
            <a:r>
              <a:rPr lang="en-US" dirty="0" err="1"/>
              <a:t>trong</a:t>
            </a:r>
            <a:r>
              <a:rPr lang="en-US" dirty="0"/>
              <a:t> </a:t>
            </a:r>
            <a:r>
              <a:rPr lang="en-US" dirty="0" err="1"/>
              <a:t>thẻ</a:t>
            </a:r>
            <a:r>
              <a:rPr lang="en-US" dirty="0"/>
              <a:t> </a:t>
            </a:r>
            <a:r>
              <a:rPr lang="en-US" dirty="0" err="1"/>
              <a:t>căn</a:t>
            </a:r>
            <a:r>
              <a:rPr lang="en-US" dirty="0"/>
              <a:t> </a:t>
            </a:r>
            <a:r>
              <a:rPr lang="en-US" dirty="0" err="1" smtClean="0"/>
              <a:t>cước</a:t>
            </a:r>
            <a:endParaRPr lang="en-US" dirty="0" smtClean="0"/>
          </a:p>
          <a:p>
            <a:pPr marL="0" indent="0">
              <a:buNone/>
            </a:pPr>
            <a:r>
              <a:rPr lang="vi-VN" dirty="0" smtClean="0"/>
              <a:t>+ </a:t>
            </a:r>
            <a:r>
              <a:rPr lang="vi-VN" dirty="0"/>
              <a:t>Tách Vùng Ảnh thẻ và Vùng Dữ liệu cần trích xuất:</a:t>
            </a:r>
          </a:p>
          <a:p>
            <a:pPr marL="0" indent="0">
              <a:buNone/>
            </a:pPr>
            <a:r>
              <a:rPr lang="en-US" dirty="0" smtClean="0"/>
              <a:t>• </a:t>
            </a:r>
            <a:r>
              <a:rPr lang="en-US" dirty="0" err="1" smtClean="0"/>
              <a:t>Xác</a:t>
            </a:r>
            <a:r>
              <a:rPr lang="en-US" dirty="0" smtClean="0"/>
              <a:t> </a:t>
            </a:r>
            <a:r>
              <a:rPr lang="en-US" dirty="0" err="1"/>
              <a:t>định</a:t>
            </a:r>
            <a:r>
              <a:rPr lang="en-US" dirty="0"/>
              <a:t> </a:t>
            </a:r>
            <a:r>
              <a:rPr lang="en-US" dirty="0" err="1"/>
              <a:t>biên</a:t>
            </a:r>
            <a:r>
              <a:rPr lang="en-US" dirty="0"/>
              <a:t> </a:t>
            </a:r>
            <a:r>
              <a:rPr lang="en-US" dirty="0" err="1"/>
              <a:t>theo</a:t>
            </a:r>
            <a:r>
              <a:rPr lang="en-US" dirty="0"/>
              <a:t> </a:t>
            </a:r>
            <a:r>
              <a:rPr lang="en-US" dirty="0" err="1"/>
              <a:t>trục</a:t>
            </a:r>
            <a:r>
              <a:rPr lang="en-US" dirty="0"/>
              <a:t> </a:t>
            </a:r>
            <a:r>
              <a:rPr lang="en-US" dirty="0" smtClean="0"/>
              <a:t>y: </a:t>
            </a:r>
          </a:p>
          <a:p>
            <a:pPr lvl="1"/>
            <a:r>
              <a:rPr lang="en-US" dirty="0" err="1"/>
              <a:t>Áp</a:t>
            </a:r>
            <a:r>
              <a:rPr lang="en-US" dirty="0"/>
              <a:t> dụng </a:t>
            </a:r>
            <a:r>
              <a:rPr lang="en-US" dirty="0" err="1"/>
              <a:t>phân</a:t>
            </a:r>
            <a:r>
              <a:rPr lang="en-US" dirty="0"/>
              <a:t> </a:t>
            </a:r>
            <a:r>
              <a:rPr lang="en-US" dirty="0" err="1"/>
              <a:t>ngưỡng</a:t>
            </a:r>
            <a:r>
              <a:rPr lang="en-US" dirty="0"/>
              <a:t> </a:t>
            </a:r>
            <a:r>
              <a:rPr lang="en-US" dirty="0" err="1"/>
              <a:t>ảnh</a:t>
            </a:r>
            <a:r>
              <a:rPr lang="en-US" dirty="0"/>
              <a:t> Otsu’ </a:t>
            </a:r>
            <a:r>
              <a:rPr lang="en-US" dirty="0" err="1"/>
              <a:t>Binarization</a:t>
            </a:r>
            <a:endParaRPr lang="en-US" dirty="0"/>
          </a:p>
          <a:p>
            <a:pPr lvl="1"/>
            <a:r>
              <a:rPr lang="en-US" dirty="0" err="1"/>
              <a:t>Giãn</a:t>
            </a:r>
            <a:r>
              <a:rPr lang="en-US" dirty="0"/>
              <a:t> </a:t>
            </a:r>
            <a:r>
              <a:rPr lang="en-US" dirty="0" err="1"/>
              <a:t>nở</a:t>
            </a:r>
            <a:r>
              <a:rPr lang="en-US" dirty="0"/>
              <a:t> </a:t>
            </a:r>
            <a:r>
              <a:rPr lang="en-US" dirty="0" err="1"/>
              <a:t>các</a:t>
            </a:r>
            <a:r>
              <a:rPr lang="en-US" dirty="0"/>
              <a:t> </a:t>
            </a:r>
            <a:r>
              <a:rPr lang="en-US" dirty="0" err="1"/>
              <a:t>vùng</a:t>
            </a:r>
            <a:r>
              <a:rPr lang="en-US" dirty="0"/>
              <a:t> </a:t>
            </a:r>
            <a:r>
              <a:rPr lang="en-US" dirty="0" err="1"/>
              <a:t>nhỏ</a:t>
            </a:r>
            <a:r>
              <a:rPr lang="en-US" dirty="0"/>
              <a:t> để </a:t>
            </a:r>
            <a:r>
              <a:rPr lang="en-US" dirty="0" err="1"/>
              <a:t>tạo</a:t>
            </a:r>
            <a:r>
              <a:rPr lang="en-US" dirty="0"/>
              <a:t> </a:t>
            </a:r>
            <a:r>
              <a:rPr lang="en-US" dirty="0" err="1"/>
              <a:t>các</a:t>
            </a:r>
            <a:r>
              <a:rPr lang="en-US" dirty="0"/>
              <a:t> </a:t>
            </a:r>
            <a:r>
              <a:rPr lang="en-US" dirty="0" err="1"/>
              <a:t>khu</a:t>
            </a:r>
            <a:r>
              <a:rPr lang="en-US" dirty="0"/>
              <a:t> </a:t>
            </a:r>
            <a:r>
              <a:rPr lang="en-US" dirty="0" err="1"/>
              <a:t>tổng</a:t>
            </a:r>
            <a:r>
              <a:rPr lang="en-US" dirty="0"/>
              <a:t> </a:t>
            </a:r>
            <a:r>
              <a:rPr lang="en-US" dirty="0" err="1"/>
              <a:t>quát</a:t>
            </a:r>
            <a:r>
              <a:rPr lang="en-US" dirty="0"/>
              <a:t> (ma </a:t>
            </a:r>
            <a:r>
              <a:rPr lang="en-US" dirty="0" err="1"/>
              <a:t>trận</a:t>
            </a:r>
            <a:r>
              <a:rPr lang="en-US" dirty="0"/>
              <a:t> </a:t>
            </a:r>
            <a:r>
              <a:rPr lang="en-US" dirty="0" err="1"/>
              <a:t>lọc</a:t>
            </a:r>
            <a:r>
              <a:rPr lang="en-US" dirty="0"/>
              <a:t>: 20*3): </a:t>
            </a:r>
            <a:r>
              <a:rPr lang="en-US" dirty="0" err="1"/>
              <a:t>khuyến</a:t>
            </a:r>
            <a:r>
              <a:rPr lang="en-US" dirty="0"/>
              <a:t> </a:t>
            </a:r>
            <a:r>
              <a:rPr lang="en-US" dirty="0" err="1"/>
              <a:t>khích</a:t>
            </a:r>
            <a:r>
              <a:rPr lang="en-US" dirty="0"/>
              <a:t> </a:t>
            </a:r>
            <a:r>
              <a:rPr lang="en-US" dirty="0" err="1"/>
              <a:t>gộp</a:t>
            </a:r>
            <a:r>
              <a:rPr lang="en-US" dirty="0"/>
              <a:t> </a:t>
            </a:r>
            <a:r>
              <a:rPr lang="en-US" dirty="0" err="1"/>
              <a:t>các</a:t>
            </a:r>
            <a:r>
              <a:rPr lang="en-US" dirty="0"/>
              <a:t> </a:t>
            </a:r>
            <a:r>
              <a:rPr lang="en-US" dirty="0" err="1"/>
              <a:t>vùng</a:t>
            </a:r>
            <a:r>
              <a:rPr lang="en-US" dirty="0"/>
              <a:t> có </a:t>
            </a:r>
            <a:r>
              <a:rPr lang="en-US" dirty="0" err="1"/>
              <a:t>chiều</a:t>
            </a:r>
            <a:r>
              <a:rPr lang="en-US" dirty="0"/>
              <a:t> </a:t>
            </a:r>
            <a:r>
              <a:rPr lang="en-US" dirty="0" err="1"/>
              <a:t>rộng</a:t>
            </a:r>
            <a:r>
              <a:rPr lang="en-US" dirty="0"/>
              <a:t> </a:t>
            </a:r>
            <a:r>
              <a:rPr lang="en-US" dirty="0" err="1"/>
              <a:t>nhỏ</a:t>
            </a:r>
            <a:r>
              <a:rPr lang="en-US" dirty="0"/>
              <a:t> </a:t>
            </a:r>
            <a:r>
              <a:rPr lang="en-US" dirty="0" err="1"/>
              <a:t>thành</a:t>
            </a:r>
            <a:r>
              <a:rPr lang="en-US" dirty="0"/>
              <a:t> </a:t>
            </a:r>
            <a:r>
              <a:rPr lang="en-US" dirty="0" err="1"/>
              <a:t>các</a:t>
            </a:r>
            <a:r>
              <a:rPr lang="en-US" dirty="0"/>
              <a:t> </a:t>
            </a:r>
            <a:r>
              <a:rPr lang="en-US" dirty="0" err="1"/>
              <a:t>vùng</a:t>
            </a:r>
            <a:r>
              <a:rPr lang="en-US" dirty="0"/>
              <a:t> có </a:t>
            </a:r>
            <a:r>
              <a:rPr lang="en-US" dirty="0" err="1"/>
              <a:t>chiều</a:t>
            </a:r>
            <a:r>
              <a:rPr lang="en-US" dirty="0"/>
              <a:t> </a:t>
            </a:r>
            <a:r>
              <a:rPr lang="en-US" dirty="0" err="1"/>
              <a:t>rộng</a:t>
            </a:r>
            <a:r>
              <a:rPr lang="en-US" dirty="0"/>
              <a:t> </a:t>
            </a:r>
            <a:r>
              <a:rPr lang="en-US" dirty="0" err="1"/>
              <a:t>lớn</a:t>
            </a:r>
            <a:r>
              <a:rPr lang="en-US" dirty="0"/>
              <a:t>, </a:t>
            </a:r>
            <a:r>
              <a:rPr lang="en-US" dirty="0" err="1"/>
              <a:t>hạn</a:t>
            </a:r>
            <a:r>
              <a:rPr lang="en-US" dirty="0"/>
              <a:t> </a:t>
            </a:r>
            <a:r>
              <a:rPr lang="en-US" dirty="0" err="1"/>
              <a:t>chế</a:t>
            </a:r>
            <a:r>
              <a:rPr lang="en-US" dirty="0"/>
              <a:t> </a:t>
            </a:r>
            <a:r>
              <a:rPr lang="en-US" dirty="0" err="1"/>
              <a:t>việc</a:t>
            </a:r>
            <a:r>
              <a:rPr lang="en-US" dirty="0"/>
              <a:t> </a:t>
            </a:r>
            <a:r>
              <a:rPr lang="en-US" dirty="0" err="1"/>
              <a:t>gộp</a:t>
            </a:r>
            <a:r>
              <a:rPr lang="en-US" dirty="0"/>
              <a:t> </a:t>
            </a:r>
            <a:r>
              <a:rPr lang="en-US" dirty="0" err="1"/>
              <a:t>theo</a:t>
            </a:r>
            <a:r>
              <a:rPr lang="en-US" dirty="0"/>
              <a:t> </a:t>
            </a:r>
            <a:r>
              <a:rPr lang="en-US" dirty="0" err="1"/>
              <a:t>chiều</a:t>
            </a:r>
            <a:r>
              <a:rPr lang="en-US" dirty="0"/>
              <a:t> </a:t>
            </a:r>
            <a:r>
              <a:rPr lang="en-US" dirty="0" err="1"/>
              <a:t>dọc</a:t>
            </a:r>
            <a:endParaRPr lang="en-US" dirty="0"/>
          </a:p>
          <a:p>
            <a:pPr lvl="1"/>
            <a:r>
              <a:rPr lang="en-US" dirty="0" err="1"/>
              <a:t>Tìm</a:t>
            </a:r>
            <a:r>
              <a:rPr lang="en-US" dirty="0"/>
              <a:t> </a:t>
            </a:r>
            <a:r>
              <a:rPr lang="en-US" dirty="0" err="1"/>
              <a:t>đường</a:t>
            </a:r>
            <a:r>
              <a:rPr lang="en-US" dirty="0"/>
              <a:t> </a:t>
            </a:r>
            <a:r>
              <a:rPr lang="en-US" dirty="0" err="1"/>
              <a:t>viền</a:t>
            </a:r>
            <a:r>
              <a:rPr lang="en-US" dirty="0"/>
              <a:t> </a:t>
            </a:r>
            <a:r>
              <a:rPr lang="en-US" dirty="0" err="1"/>
              <a:t>bao</a:t>
            </a:r>
            <a:r>
              <a:rPr lang="en-US" dirty="0"/>
              <a:t> </a:t>
            </a:r>
            <a:r>
              <a:rPr lang="en-US" dirty="0" err="1"/>
              <a:t>quanh</a:t>
            </a:r>
            <a:r>
              <a:rPr lang="en-US" dirty="0"/>
              <a:t> </a:t>
            </a:r>
            <a:r>
              <a:rPr lang="en-US" dirty="0" err="1"/>
              <a:t>các</a:t>
            </a:r>
            <a:r>
              <a:rPr lang="en-US" dirty="0"/>
              <a:t> </a:t>
            </a:r>
            <a:r>
              <a:rPr lang="en-US" dirty="0" err="1"/>
              <a:t>khu</a:t>
            </a:r>
            <a:r>
              <a:rPr lang="en-US" dirty="0"/>
              <a:t> </a:t>
            </a:r>
            <a:r>
              <a:rPr lang="en-US" dirty="0" err="1"/>
              <a:t>vực</a:t>
            </a:r>
            <a:r>
              <a:rPr lang="en-US" dirty="0"/>
              <a:t> </a:t>
            </a:r>
            <a:r>
              <a:rPr lang="en-US" dirty="0" err="1"/>
              <a:t>đã</a:t>
            </a:r>
            <a:r>
              <a:rPr lang="en-US" dirty="0"/>
              <a:t> </a:t>
            </a:r>
            <a:r>
              <a:rPr lang="en-US" dirty="0" err="1"/>
              <a:t>giãn</a:t>
            </a:r>
            <a:r>
              <a:rPr lang="en-US" dirty="0"/>
              <a:t> </a:t>
            </a:r>
            <a:r>
              <a:rPr lang="en-US" dirty="0" err="1"/>
              <a:t>nở</a:t>
            </a:r>
            <a:endParaRPr lang="en-US" dirty="0"/>
          </a:p>
          <a:p>
            <a:pPr lvl="1"/>
            <a:r>
              <a:rPr lang="en-US" dirty="0" err="1"/>
              <a:t>Loại</a:t>
            </a:r>
            <a:r>
              <a:rPr lang="en-US" dirty="0"/>
              <a:t> </a:t>
            </a:r>
            <a:r>
              <a:rPr lang="en-US" dirty="0" err="1"/>
              <a:t>bỏ</a:t>
            </a:r>
            <a:r>
              <a:rPr lang="en-US" dirty="0"/>
              <a:t> phần có </a:t>
            </a:r>
            <a:r>
              <a:rPr lang="en-US" dirty="0" err="1"/>
              <a:t>tổng</a:t>
            </a:r>
            <a:r>
              <a:rPr lang="en-US" dirty="0"/>
              <a:t> </a:t>
            </a:r>
            <a:r>
              <a:rPr lang="en-US" dirty="0" err="1"/>
              <a:t>giá</a:t>
            </a:r>
            <a:r>
              <a:rPr lang="en-US" dirty="0"/>
              <a:t> </a:t>
            </a:r>
            <a:r>
              <a:rPr lang="en-US" dirty="0" err="1"/>
              <a:t>trị</a:t>
            </a:r>
            <a:r>
              <a:rPr lang="en-US" dirty="0"/>
              <a:t> </a:t>
            </a:r>
            <a:r>
              <a:rPr lang="en-US" dirty="0" err="1"/>
              <a:t>chiều</a:t>
            </a:r>
            <a:r>
              <a:rPr lang="en-US" dirty="0"/>
              <a:t> </a:t>
            </a:r>
            <a:r>
              <a:rPr lang="en-US" dirty="0" err="1"/>
              <a:t>cao</a:t>
            </a:r>
            <a:r>
              <a:rPr lang="en-US" dirty="0"/>
              <a:t> </a:t>
            </a:r>
            <a:r>
              <a:rPr lang="en-US" dirty="0" err="1"/>
              <a:t>trên</a:t>
            </a:r>
            <a:r>
              <a:rPr lang="en-US" dirty="0"/>
              <a:t> </a:t>
            </a:r>
            <a:r>
              <a:rPr lang="en-US" dirty="0" err="1"/>
              <a:t>và</a:t>
            </a:r>
            <a:r>
              <a:rPr lang="en-US" dirty="0"/>
              <a:t> </a:t>
            </a:r>
            <a:r>
              <a:rPr lang="en-US" dirty="0" err="1"/>
              <a:t>chiều</a:t>
            </a:r>
            <a:r>
              <a:rPr lang="en-US" dirty="0"/>
              <a:t> </a:t>
            </a:r>
            <a:r>
              <a:rPr lang="en-US" dirty="0" err="1"/>
              <a:t>cao</a:t>
            </a:r>
            <a:r>
              <a:rPr lang="en-US" dirty="0"/>
              <a:t> </a:t>
            </a:r>
            <a:r>
              <a:rPr lang="en-US" dirty="0" err="1"/>
              <a:t>dưới</a:t>
            </a:r>
            <a:r>
              <a:rPr lang="en-US" dirty="0"/>
              <a:t> &gt; 95% </a:t>
            </a:r>
            <a:r>
              <a:rPr lang="en-US" dirty="0" err="1"/>
              <a:t>chiều</a:t>
            </a:r>
            <a:r>
              <a:rPr lang="en-US" dirty="0"/>
              <a:t> </a:t>
            </a:r>
            <a:r>
              <a:rPr lang="en-US" dirty="0" err="1"/>
              <a:t>cao</a:t>
            </a:r>
            <a:r>
              <a:rPr lang="en-US" dirty="0"/>
              <a:t> </a:t>
            </a:r>
            <a:r>
              <a:rPr lang="en-US" dirty="0" err="1"/>
              <a:t>của</a:t>
            </a:r>
            <a:r>
              <a:rPr lang="en-US" dirty="0"/>
              <a:t> </a:t>
            </a:r>
            <a:r>
              <a:rPr lang="en-US" dirty="0" err="1"/>
              <a:t>ảnh</a:t>
            </a:r>
            <a:r>
              <a:rPr lang="en-US" dirty="0"/>
              <a:t> </a:t>
            </a:r>
            <a:r>
              <a:rPr lang="en-US" dirty="0" err="1"/>
              <a:t>đang</a:t>
            </a:r>
            <a:r>
              <a:rPr lang="en-US" dirty="0"/>
              <a:t> </a:t>
            </a:r>
            <a:r>
              <a:rPr lang="en-US" dirty="0" err="1"/>
              <a:t>xét</a:t>
            </a:r>
            <a:r>
              <a:rPr lang="en-US" dirty="0"/>
              <a:t> (</a:t>
            </a:r>
            <a:r>
              <a:rPr lang="en-US" dirty="0" err="1"/>
              <a:t>loại</a:t>
            </a:r>
            <a:r>
              <a:rPr lang="en-US" dirty="0"/>
              <a:t> </a:t>
            </a:r>
            <a:r>
              <a:rPr lang="en-US" dirty="0" err="1"/>
              <a:t>bỏ</a:t>
            </a:r>
            <a:r>
              <a:rPr lang="en-US" dirty="0"/>
              <a:t> phần </a:t>
            </a:r>
            <a:r>
              <a:rPr lang="en-US" dirty="0" err="1"/>
              <a:t>nửa</a:t>
            </a:r>
            <a:r>
              <a:rPr lang="en-US" dirty="0"/>
              <a:t> </a:t>
            </a:r>
            <a:r>
              <a:rPr lang="en-US" dirty="0" err="1"/>
              <a:t>dưới</a:t>
            </a:r>
            <a:r>
              <a:rPr lang="en-US" dirty="0"/>
              <a:t>, </a:t>
            </a:r>
            <a:r>
              <a:rPr lang="en-US" dirty="0" err="1"/>
              <a:t>bị</a:t>
            </a:r>
            <a:r>
              <a:rPr lang="en-US" dirty="0"/>
              <a:t> </a:t>
            </a:r>
            <a:r>
              <a:rPr lang="en-US" dirty="0" err="1"/>
              <a:t>chờm</a:t>
            </a:r>
            <a:r>
              <a:rPr lang="en-US" dirty="0"/>
              <a:t>, </a:t>
            </a:r>
            <a:r>
              <a:rPr lang="en-US" dirty="0" err="1"/>
              <a:t>thuộc</a:t>
            </a:r>
            <a:r>
              <a:rPr lang="en-US" dirty="0"/>
              <a:t> </a:t>
            </a:r>
            <a:r>
              <a:rPr lang="en-US" dirty="0" err="1"/>
              <a:t>các</a:t>
            </a:r>
            <a:r>
              <a:rPr lang="en-US" dirty="0"/>
              <a:t> </a:t>
            </a:r>
            <a:r>
              <a:rPr lang="en-US" dirty="0" err="1"/>
              <a:t>vùng</a:t>
            </a:r>
            <a:r>
              <a:rPr lang="en-US" dirty="0"/>
              <a:t> </a:t>
            </a:r>
            <a:r>
              <a:rPr lang="en-US" dirty="0" err="1"/>
              <a:t>Họ</a:t>
            </a:r>
            <a:r>
              <a:rPr lang="en-US" dirty="0"/>
              <a:t> </a:t>
            </a:r>
            <a:r>
              <a:rPr lang="en-US" dirty="0" err="1"/>
              <a:t>tên</a:t>
            </a:r>
            <a:r>
              <a:rPr lang="en-US" dirty="0"/>
              <a:t>) </a:t>
            </a:r>
            <a:r>
              <a:rPr lang="en-US" dirty="0" err="1"/>
              <a:t>và</a:t>
            </a:r>
            <a:r>
              <a:rPr lang="en-US" dirty="0"/>
              <a:t> </a:t>
            </a:r>
            <a:r>
              <a:rPr lang="en-US" dirty="0" err="1"/>
              <a:t>các</a:t>
            </a:r>
            <a:r>
              <a:rPr lang="en-US" dirty="0"/>
              <a:t> </a:t>
            </a:r>
            <a:r>
              <a:rPr lang="en-US" dirty="0" err="1"/>
              <a:t>điểm</a:t>
            </a:r>
            <a:r>
              <a:rPr lang="en-US" dirty="0"/>
              <a:t> </a:t>
            </a:r>
            <a:r>
              <a:rPr lang="en-US" dirty="0" err="1"/>
              <a:t>nằm</a:t>
            </a:r>
            <a:r>
              <a:rPr lang="en-US" dirty="0"/>
              <a:t> </a:t>
            </a:r>
            <a:r>
              <a:rPr lang="en-US" dirty="0" err="1"/>
              <a:t>mở</a:t>
            </a:r>
            <a:r>
              <a:rPr lang="en-US" dirty="0"/>
              <a:t> </a:t>
            </a:r>
            <a:r>
              <a:rPr lang="en-US" dirty="0" err="1"/>
              <a:t>mép</a:t>
            </a:r>
            <a:r>
              <a:rPr lang="en-US" dirty="0"/>
              <a:t> </a:t>
            </a:r>
            <a:r>
              <a:rPr lang="en-US" dirty="0" err="1"/>
              <a:t>bên</a:t>
            </a:r>
            <a:r>
              <a:rPr lang="en-US" dirty="0"/>
              <a:t> </a:t>
            </a:r>
            <a:r>
              <a:rPr lang="en-US" dirty="0" err="1"/>
              <a:t>trái</a:t>
            </a:r>
            <a:r>
              <a:rPr lang="en-US" dirty="0"/>
              <a:t> (có thể </a:t>
            </a:r>
            <a:r>
              <a:rPr lang="en-US" dirty="0" err="1"/>
              <a:t>chờm</a:t>
            </a:r>
            <a:r>
              <a:rPr lang="en-US" dirty="0"/>
              <a:t> </a:t>
            </a:r>
            <a:r>
              <a:rPr lang="en-US" dirty="0" err="1"/>
              <a:t>ảnh</a:t>
            </a:r>
            <a:r>
              <a:rPr lang="en-US" dirty="0"/>
              <a:t> </a:t>
            </a:r>
            <a:r>
              <a:rPr lang="en-US" dirty="0" err="1"/>
              <a:t>huy</a:t>
            </a:r>
            <a:r>
              <a:rPr lang="en-US" dirty="0"/>
              <a:t> </a:t>
            </a:r>
            <a:r>
              <a:rPr lang="en-US" dirty="0" err="1"/>
              <a:t>hiệu</a:t>
            </a:r>
            <a:r>
              <a:rPr lang="en-US" dirty="0"/>
              <a:t>) </a:t>
            </a:r>
          </a:p>
          <a:p>
            <a:pPr lvl="1"/>
            <a:r>
              <a:rPr lang="en-US" dirty="0" err="1"/>
              <a:t>Chọn</a:t>
            </a:r>
            <a:r>
              <a:rPr lang="en-US" dirty="0"/>
              <a:t> </a:t>
            </a:r>
            <a:r>
              <a:rPr lang="en-US" dirty="0" err="1"/>
              <a:t>giá</a:t>
            </a:r>
            <a:r>
              <a:rPr lang="en-US" dirty="0"/>
              <a:t> </a:t>
            </a:r>
            <a:r>
              <a:rPr lang="en-US" dirty="0" err="1"/>
              <a:t>trị</a:t>
            </a:r>
            <a:r>
              <a:rPr lang="en-US" dirty="0"/>
              <a:t> </a:t>
            </a:r>
            <a:r>
              <a:rPr lang="en-US" dirty="0" err="1"/>
              <a:t>theo</a:t>
            </a:r>
            <a:r>
              <a:rPr lang="en-US" dirty="0"/>
              <a:t> </a:t>
            </a:r>
            <a:r>
              <a:rPr lang="en-US" dirty="0" err="1"/>
              <a:t>trục</a:t>
            </a:r>
            <a:r>
              <a:rPr lang="en-US" dirty="0"/>
              <a:t> y </a:t>
            </a:r>
            <a:r>
              <a:rPr lang="en-US" dirty="0" err="1"/>
              <a:t>lớn</a:t>
            </a:r>
            <a:r>
              <a:rPr lang="en-US" dirty="0"/>
              <a:t> </a:t>
            </a:r>
            <a:r>
              <a:rPr lang="en-US" dirty="0" err="1"/>
              <a:t>nhất</a:t>
            </a:r>
            <a:r>
              <a:rPr lang="en-US" dirty="0"/>
              <a:t> (</a:t>
            </a:r>
            <a:r>
              <a:rPr lang="en-US" dirty="0" err="1"/>
              <a:t>nằm</a:t>
            </a:r>
            <a:r>
              <a:rPr lang="en-US" dirty="0"/>
              <a:t> </a:t>
            </a:r>
            <a:r>
              <a:rPr lang="en-US" dirty="0" err="1"/>
              <a:t>cao</a:t>
            </a:r>
            <a:r>
              <a:rPr lang="en-US" dirty="0"/>
              <a:t> </a:t>
            </a:r>
            <a:r>
              <a:rPr lang="en-US" dirty="0" err="1"/>
              <a:t>nhất</a:t>
            </a:r>
            <a:r>
              <a:rPr lang="en-US" dirty="0"/>
              <a:t> </a:t>
            </a:r>
            <a:r>
              <a:rPr lang="en-US" dirty="0" err="1"/>
              <a:t>trong</a:t>
            </a:r>
            <a:r>
              <a:rPr lang="en-US" dirty="0"/>
              <a:t> </a:t>
            </a:r>
            <a:r>
              <a:rPr lang="en-US" dirty="0" err="1"/>
              <a:t>ảnh</a:t>
            </a:r>
            <a:r>
              <a:rPr lang="en-US" dirty="0"/>
              <a:t> </a:t>
            </a:r>
            <a:r>
              <a:rPr lang="en-US" dirty="0" err="1"/>
              <a:t>đang</a:t>
            </a:r>
            <a:r>
              <a:rPr lang="en-US" dirty="0"/>
              <a:t> </a:t>
            </a:r>
            <a:r>
              <a:rPr lang="en-US" dirty="0" err="1"/>
              <a:t>xét</a:t>
            </a:r>
            <a:r>
              <a:rPr lang="en-US" dirty="0"/>
              <a:t>)</a:t>
            </a:r>
            <a:endParaRPr lang="en-US" dirty="0" smtClean="0"/>
          </a:p>
          <a:p>
            <a:pPr marL="0" indent="0">
              <a:buNone/>
            </a:pPr>
            <a:endParaRPr lang="en-US" dirty="0" smtClean="0"/>
          </a:p>
          <a:p>
            <a:pPr marL="0" indent="0">
              <a:buNone/>
            </a:pPr>
            <a:endParaRPr lang="en-US" dirty="0" smtClean="0"/>
          </a:p>
        </p:txBody>
      </p:sp>
      <p:sp>
        <p:nvSpPr>
          <p:cNvPr id="11" name="Rectangle 10"/>
          <p:cNvSpPr/>
          <p:nvPr/>
        </p:nvSpPr>
        <p:spPr>
          <a:xfrm>
            <a:off x="7891878" y="6096000"/>
            <a:ext cx="2820003" cy="369332"/>
          </a:xfrm>
          <a:prstGeom prst="rect">
            <a:avLst/>
          </a:prstGeom>
        </p:spPr>
        <p:txBody>
          <a:bodyPr wrap="none">
            <a:spAutoFit/>
          </a:bodyPr>
          <a:lstStyle/>
          <a:p>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5. </a:t>
            </a:r>
            <a:r>
              <a:rPr lang="en-US" dirty="0" err="1" smtClean="0">
                <a:latin typeface="Times New Roman" panose="02020603050405020304" pitchFamily="18" charset="0"/>
                <a:ea typeface="Calibri" panose="020F0502020204030204" pitchFamily="34" charset="0"/>
              </a:rPr>
              <a:t>Xác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định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theo</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trục</a:t>
            </a:r>
            <a:r>
              <a:rPr lang="en-US" dirty="0" smtClean="0">
                <a:latin typeface="Times New Roman" panose="02020603050405020304" pitchFamily="18" charset="0"/>
                <a:ea typeface="Calibri" panose="020F0502020204030204" pitchFamily="34" charset="0"/>
              </a:rPr>
              <a:t> y</a:t>
            </a:r>
            <a:endParaRPr lang="en-US" dirty="0"/>
          </a:p>
        </p:txBody>
      </p:sp>
      <p:pic>
        <p:nvPicPr>
          <p:cNvPr id="12" name="Picture 11"/>
          <p:cNvPicPr>
            <a:picLocks noChangeAspect="1"/>
          </p:cNvPicPr>
          <p:nvPr/>
        </p:nvPicPr>
        <p:blipFill>
          <a:blip r:embed="rId3"/>
          <a:stretch>
            <a:fillRect/>
          </a:stretch>
        </p:blipFill>
        <p:spPr>
          <a:xfrm>
            <a:off x="6999443" y="1653267"/>
            <a:ext cx="4604872" cy="4268561"/>
          </a:xfrm>
          <a:prstGeom prst="rect">
            <a:avLst/>
          </a:prstGeom>
        </p:spPr>
      </p:pic>
    </p:spTree>
    <p:extLst>
      <p:ext uri="{BB962C8B-B14F-4D97-AF65-F5344CB8AC3E}">
        <p14:creationId xmlns:p14="http://schemas.microsoft.com/office/powerpoint/2010/main" val="215097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250" fill="hold"/>
                                        <p:tgtEl>
                                          <p:spTgt spid="12"/>
                                        </p:tgtEl>
                                        <p:attrNameLst>
                                          <p:attrName>ppt_w</p:attrName>
                                        </p:attrNameLst>
                                      </p:cBhvr>
                                      <p:tavLst>
                                        <p:tav tm="0">
                                          <p:val>
                                            <p:fltVal val="0"/>
                                          </p:val>
                                        </p:tav>
                                        <p:tav tm="100000">
                                          <p:val>
                                            <p:strVal val="#ppt_w"/>
                                          </p:val>
                                        </p:tav>
                                      </p:tavLst>
                                    </p:anim>
                                    <p:anim calcmode="lin" valueType="num">
                                      <p:cBhvr>
                                        <p:cTn id="28" dur="250" fill="hold"/>
                                        <p:tgtEl>
                                          <p:spTgt spid="12"/>
                                        </p:tgtEl>
                                        <p:attrNameLst>
                                          <p:attrName>ppt_h</p:attrName>
                                        </p:attrNameLst>
                                      </p:cBhvr>
                                      <p:tavLst>
                                        <p:tav tm="0">
                                          <p:val>
                                            <p:fltVal val="0"/>
                                          </p:val>
                                        </p:tav>
                                        <p:tav tm="100000">
                                          <p:val>
                                            <p:strVal val="#ppt_h"/>
                                          </p:val>
                                        </p:tav>
                                      </p:tavLst>
                                    </p:anim>
                                    <p:animEffect transition="in" filter="fade">
                                      <p:cBhvr>
                                        <p:cTn id="29" dur="25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250" fill="hold"/>
                                        <p:tgtEl>
                                          <p:spTgt spid="11"/>
                                        </p:tgtEl>
                                        <p:attrNameLst>
                                          <p:attrName>ppt_w</p:attrName>
                                        </p:attrNameLst>
                                      </p:cBhvr>
                                      <p:tavLst>
                                        <p:tav tm="0">
                                          <p:val>
                                            <p:fltVal val="0"/>
                                          </p:val>
                                        </p:tav>
                                        <p:tav tm="100000">
                                          <p:val>
                                            <p:strVal val="#ppt_w"/>
                                          </p:val>
                                        </p:tav>
                                      </p:tavLst>
                                    </p:anim>
                                    <p:anim calcmode="lin" valueType="num">
                                      <p:cBhvr>
                                        <p:cTn id="33" dur="250" fill="hold"/>
                                        <p:tgtEl>
                                          <p:spTgt spid="11"/>
                                        </p:tgtEl>
                                        <p:attrNameLst>
                                          <p:attrName>ppt_h</p:attrName>
                                        </p:attrNameLst>
                                      </p:cBhvr>
                                      <p:tavLst>
                                        <p:tav tm="0">
                                          <p:val>
                                            <p:fltVal val="0"/>
                                          </p:val>
                                        </p:tav>
                                        <p:tav tm="100000">
                                          <p:val>
                                            <p:strVal val="#ppt_h"/>
                                          </p:val>
                                        </p:tav>
                                      </p:tavLst>
                                    </p:anim>
                                    <p:animEffect transition="in" filter="fade">
                                      <p:cBhvr>
                                        <p:cTn id="34" dur="25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437775"/>
            <a:ext cx="6317121" cy="1264342"/>
          </a:xfrm>
        </p:spPr>
        <p:txBody>
          <a:bodyPr>
            <a:normAutofit fontScale="90000"/>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446314" y="1827064"/>
            <a:ext cx="6404206" cy="4399565"/>
          </a:xfrm>
        </p:spPr>
        <p:txBody>
          <a:bodyPr>
            <a:normAutofit/>
          </a:bodyPr>
          <a:lstStyle/>
          <a:p>
            <a:pPr marL="0" indent="0">
              <a:buNone/>
            </a:pPr>
            <a:r>
              <a:rPr lang="en-US" dirty="0" err="1"/>
              <a:t>Bước</a:t>
            </a:r>
            <a:r>
              <a:rPr lang="en-US" dirty="0"/>
              <a:t> 3: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các</a:t>
            </a:r>
            <a:r>
              <a:rPr lang="en-US" dirty="0"/>
              <a:t> </a:t>
            </a:r>
            <a:r>
              <a:rPr lang="en-US" dirty="0" err="1"/>
              <a:t>thành</a:t>
            </a:r>
            <a:r>
              <a:rPr lang="en-US" dirty="0"/>
              <a:t> phần </a:t>
            </a:r>
            <a:r>
              <a:rPr lang="en-US" dirty="0" err="1"/>
              <a:t>trong</a:t>
            </a:r>
            <a:r>
              <a:rPr lang="en-US" dirty="0"/>
              <a:t> </a:t>
            </a:r>
            <a:r>
              <a:rPr lang="en-US" dirty="0" err="1"/>
              <a:t>thẻ</a:t>
            </a:r>
            <a:r>
              <a:rPr lang="en-US" dirty="0"/>
              <a:t> </a:t>
            </a:r>
            <a:r>
              <a:rPr lang="en-US" dirty="0" err="1"/>
              <a:t>căn</a:t>
            </a:r>
            <a:r>
              <a:rPr lang="en-US" dirty="0"/>
              <a:t> </a:t>
            </a:r>
            <a:r>
              <a:rPr lang="en-US" dirty="0" err="1" smtClean="0"/>
              <a:t>cước</a:t>
            </a:r>
            <a:endParaRPr lang="en-US" dirty="0" smtClean="0"/>
          </a:p>
          <a:p>
            <a:pPr marL="0" indent="0">
              <a:buNone/>
            </a:pPr>
            <a:r>
              <a:rPr lang="vi-VN" dirty="0" smtClean="0"/>
              <a:t>+ </a:t>
            </a:r>
            <a:r>
              <a:rPr lang="vi-VN" dirty="0"/>
              <a:t>Tách Vùng Ảnh thẻ và Vùng Dữ liệu cần trích xuất:</a:t>
            </a:r>
          </a:p>
          <a:p>
            <a:pPr marL="0" lvl="0" indent="0">
              <a:buNone/>
            </a:pPr>
            <a:r>
              <a:rPr lang="en-US" dirty="0" smtClean="0"/>
              <a:t>• </a:t>
            </a:r>
            <a:r>
              <a:rPr lang="en-US" dirty="0" err="1"/>
              <a:t>Dựa</a:t>
            </a:r>
            <a:r>
              <a:rPr lang="en-US" dirty="0"/>
              <a:t> </a:t>
            </a:r>
            <a:r>
              <a:rPr lang="en-US" dirty="0" err="1"/>
              <a:t>trên</a:t>
            </a:r>
            <a:r>
              <a:rPr lang="en-US" dirty="0"/>
              <a:t> </a:t>
            </a:r>
            <a:r>
              <a:rPr lang="en-US" dirty="0" err="1"/>
              <a:t>giá</a:t>
            </a:r>
            <a:r>
              <a:rPr lang="en-US" dirty="0"/>
              <a:t> </a:t>
            </a:r>
            <a:r>
              <a:rPr lang="en-US" dirty="0" err="1"/>
              <a:t>trị</a:t>
            </a:r>
            <a:r>
              <a:rPr lang="en-US" dirty="0"/>
              <a:t> x </a:t>
            </a:r>
            <a:r>
              <a:rPr lang="en-US" dirty="0" err="1"/>
              <a:t>và</a:t>
            </a:r>
            <a:r>
              <a:rPr lang="en-US" dirty="0"/>
              <a:t> y </a:t>
            </a:r>
            <a:r>
              <a:rPr lang="en-US" dirty="0" err="1"/>
              <a:t>thu</a:t>
            </a:r>
            <a:r>
              <a:rPr lang="en-US" dirty="0"/>
              <a:t> </a:t>
            </a:r>
            <a:r>
              <a:rPr lang="en-US" dirty="0" err="1"/>
              <a:t>được</a:t>
            </a:r>
            <a:r>
              <a:rPr lang="en-US" dirty="0"/>
              <a:t> ở </a:t>
            </a:r>
            <a:r>
              <a:rPr lang="en-US" dirty="0" err="1"/>
              <a:t>trên</a:t>
            </a:r>
            <a:r>
              <a:rPr lang="en-US" dirty="0"/>
              <a:t>, ta </a:t>
            </a:r>
            <a:r>
              <a:rPr lang="en-US" dirty="0" err="1"/>
              <a:t>cắt</a:t>
            </a:r>
            <a:r>
              <a:rPr lang="en-US" dirty="0"/>
              <a:t> </a:t>
            </a:r>
            <a:r>
              <a:rPr lang="en-US" dirty="0" err="1"/>
              <a:t>được</a:t>
            </a:r>
            <a:r>
              <a:rPr lang="en-US" dirty="0"/>
              <a:t> </a:t>
            </a:r>
            <a:r>
              <a:rPr lang="en-US" dirty="0" err="1"/>
              <a:t>vùng</a:t>
            </a:r>
            <a:r>
              <a:rPr lang="en-US" dirty="0"/>
              <a:t> </a:t>
            </a:r>
            <a:r>
              <a:rPr lang="en-US" dirty="0" err="1"/>
              <a:t>Ảnh</a:t>
            </a:r>
            <a:r>
              <a:rPr lang="en-US" dirty="0"/>
              <a:t> </a:t>
            </a:r>
            <a:r>
              <a:rPr lang="en-US" dirty="0" err="1"/>
              <a:t>thẻ</a:t>
            </a:r>
            <a:r>
              <a:rPr lang="en-US" dirty="0"/>
              <a:t> </a:t>
            </a:r>
            <a:r>
              <a:rPr lang="en-US" dirty="0" err="1"/>
              <a:t>và</a:t>
            </a:r>
            <a:r>
              <a:rPr lang="en-US" dirty="0"/>
              <a:t> </a:t>
            </a:r>
            <a:r>
              <a:rPr lang="en-US" dirty="0" err="1"/>
              <a:t>vùng</a:t>
            </a:r>
            <a:r>
              <a:rPr lang="en-US" dirty="0"/>
              <a:t> </a:t>
            </a:r>
            <a:r>
              <a:rPr lang="en-US" dirty="0" err="1"/>
              <a:t>Dữ</a:t>
            </a:r>
            <a:r>
              <a:rPr lang="en-US" dirty="0"/>
              <a:t> </a:t>
            </a:r>
            <a:r>
              <a:rPr lang="en-US" dirty="0" err="1"/>
              <a:t>liệu</a:t>
            </a:r>
            <a:r>
              <a:rPr lang="en-US" dirty="0"/>
              <a:t> </a:t>
            </a:r>
            <a:r>
              <a:rPr lang="en-US" dirty="0" err="1"/>
              <a:t>cần</a:t>
            </a:r>
            <a:r>
              <a:rPr lang="en-US" dirty="0"/>
              <a:t> </a:t>
            </a:r>
            <a:r>
              <a:rPr lang="en-US" dirty="0" err="1"/>
              <a:t>trích</a:t>
            </a:r>
            <a:r>
              <a:rPr lang="en-US" dirty="0"/>
              <a:t> xuất</a:t>
            </a:r>
          </a:p>
          <a:p>
            <a:pPr marL="0" indent="0">
              <a:buNone/>
            </a:pPr>
            <a:endParaRPr lang="en-US" dirty="0" smtClean="0"/>
          </a:p>
          <a:p>
            <a:pPr marL="0" indent="0">
              <a:buNone/>
            </a:pPr>
            <a:endParaRPr lang="en-US" dirty="0" smtClean="0"/>
          </a:p>
        </p:txBody>
      </p:sp>
      <p:pic>
        <p:nvPicPr>
          <p:cNvPr id="5" name="Picture 4"/>
          <p:cNvPicPr/>
          <p:nvPr/>
        </p:nvPicPr>
        <p:blipFill>
          <a:blip r:embed="rId3"/>
          <a:stretch>
            <a:fillRect/>
          </a:stretch>
        </p:blipFill>
        <p:spPr>
          <a:xfrm>
            <a:off x="6954611" y="1857544"/>
            <a:ext cx="4714875" cy="3458579"/>
          </a:xfrm>
          <a:prstGeom prst="rect">
            <a:avLst/>
          </a:prstGeom>
        </p:spPr>
      </p:pic>
      <p:sp>
        <p:nvSpPr>
          <p:cNvPr id="6" name="Rectangle 5"/>
          <p:cNvSpPr/>
          <p:nvPr/>
        </p:nvSpPr>
        <p:spPr>
          <a:xfrm>
            <a:off x="7556278" y="5366658"/>
            <a:ext cx="3511539" cy="369332"/>
          </a:xfrm>
          <a:prstGeom prst="rect">
            <a:avLst/>
          </a:prstGeom>
        </p:spPr>
        <p:txBody>
          <a:bodyPr wrap="none">
            <a:spAutoFit/>
          </a:bodyPr>
          <a:lstStyle/>
          <a:p>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6. </a:t>
            </a:r>
            <a:r>
              <a:rPr lang="en-US" dirty="0" err="1" smtClean="0">
                <a:latin typeface="Times New Roman" panose="02020603050405020304" pitchFamily="18" charset="0"/>
                <a:ea typeface="Calibri" panose="020F0502020204030204" pitchFamily="34" charset="0"/>
              </a:rPr>
              <a:t>Vùng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Dữ</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liệu</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cần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trích</a:t>
            </a:r>
            <a:r>
              <a:rPr lang="en-US" dirty="0" smtClean="0">
                <a:latin typeface="Times New Roman" panose="02020603050405020304" pitchFamily="18" charset="0"/>
                <a:ea typeface="Calibri" panose="020F0502020204030204" pitchFamily="34" charset="0"/>
              </a:rPr>
              <a:t> xuất</a:t>
            </a:r>
            <a:endParaRPr lang="en-US" dirty="0"/>
          </a:p>
        </p:txBody>
      </p:sp>
    </p:spTree>
    <p:extLst>
      <p:ext uri="{BB962C8B-B14F-4D97-AF65-F5344CB8AC3E}">
        <p14:creationId xmlns:p14="http://schemas.microsoft.com/office/powerpoint/2010/main" val="29805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562722"/>
            <a:ext cx="6317121" cy="1264342"/>
          </a:xfrm>
        </p:spPr>
        <p:txBody>
          <a:bodyPr>
            <a:normAutofit fontScale="90000"/>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446314" y="1827064"/>
            <a:ext cx="6404206" cy="4399565"/>
          </a:xfrm>
        </p:spPr>
        <p:txBody>
          <a:bodyPr>
            <a:normAutofit/>
          </a:bodyPr>
          <a:lstStyle/>
          <a:p>
            <a:pPr marL="0" indent="0">
              <a:buNone/>
            </a:pPr>
            <a:r>
              <a:rPr lang="en-US" dirty="0" err="1"/>
              <a:t>Bước</a:t>
            </a:r>
            <a:r>
              <a:rPr lang="en-US" dirty="0"/>
              <a:t> 3: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các</a:t>
            </a:r>
            <a:r>
              <a:rPr lang="en-US" dirty="0"/>
              <a:t> </a:t>
            </a:r>
            <a:r>
              <a:rPr lang="en-US" dirty="0" err="1"/>
              <a:t>thành</a:t>
            </a:r>
            <a:r>
              <a:rPr lang="en-US" dirty="0"/>
              <a:t> phần </a:t>
            </a:r>
            <a:r>
              <a:rPr lang="en-US" dirty="0" err="1"/>
              <a:t>trong</a:t>
            </a:r>
            <a:r>
              <a:rPr lang="en-US" dirty="0"/>
              <a:t> </a:t>
            </a:r>
            <a:r>
              <a:rPr lang="en-US" dirty="0" err="1"/>
              <a:t>thẻ</a:t>
            </a:r>
            <a:r>
              <a:rPr lang="en-US" dirty="0"/>
              <a:t> </a:t>
            </a:r>
            <a:r>
              <a:rPr lang="en-US" dirty="0" err="1"/>
              <a:t>căn</a:t>
            </a:r>
            <a:r>
              <a:rPr lang="en-US" dirty="0"/>
              <a:t> </a:t>
            </a:r>
            <a:r>
              <a:rPr lang="en-US" dirty="0" err="1" smtClean="0"/>
              <a:t>cước</a:t>
            </a:r>
            <a:endParaRPr lang="en-US" dirty="0" smtClean="0"/>
          </a:p>
          <a:p>
            <a:pPr marL="0" indent="0">
              <a:buNone/>
            </a:pPr>
            <a:r>
              <a:rPr lang="vi-VN" dirty="0" smtClean="0"/>
              <a:t>+ </a:t>
            </a:r>
            <a:r>
              <a:rPr lang="en-US" dirty="0" err="1" smtClean="0"/>
              <a:t>Áp</a:t>
            </a:r>
            <a:r>
              <a:rPr lang="en-US" dirty="0" smtClean="0"/>
              <a:t> </a:t>
            </a:r>
            <a:r>
              <a:rPr lang="en-US" dirty="0"/>
              <a:t>dụng </a:t>
            </a:r>
            <a:r>
              <a:rPr lang="en-US" dirty="0" err="1"/>
              <a:t>phương</a:t>
            </a:r>
            <a:r>
              <a:rPr lang="en-US" dirty="0"/>
              <a:t> </a:t>
            </a:r>
            <a:r>
              <a:rPr lang="en-US" dirty="0" err="1"/>
              <a:t>pháp</a:t>
            </a:r>
            <a:r>
              <a:rPr lang="en-US" dirty="0"/>
              <a:t> </a:t>
            </a:r>
            <a:r>
              <a:rPr lang="en-US" dirty="0" err="1"/>
              <a:t>phân</a:t>
            </a:r>
            <a:r>
              <a:rPr lang="en-US" dirty="0"/>
              <a:t> </a:t>
            </a:r>
            <a:r>
              <a:rPr lang="en-US" dirty="0" err="1"/>
              <a:t>ngưỡng</a:t>
            </a:r>
            <a:r>
              <a:rPr lang="en-US" dirty="0"/>
              <a:t> </a:t>
            </a:r>
            <a:r>
              <a:rPr lang="en-US" dirty="0" err="1"/>
              <a:t>ảnh</a:t>
            </a:r>
            <a:r>
              <a:rPr lang="en-US" dirty="0"/>
              <a:t> để </a:t>
            </a:r>
            <a:r>
              <a:rPr lang="en-US" dirty="0" err="1"/>
              <a:t>tìm</a:t>
            </a:r>
            <a:r>
              <a:rPr lang="en-US" dirty="0"/>
              <a:t> </a:t>
            </a:r>
            <a:r>
              <a:rPr lang="en-US" dirty="0" err="1"/>
              <a:t>các</a:t>
            </a:r>
            <a:r>
              <a:rPr lang="en-US" dirty="0"/>
              <a:t> </a:t>
            </a:r>
            <a:r>
              <a:rPr lang="en-US" dirty="0" err="1"/>
              <a:t>vùng</a:t>
            </a:r>
            <a:r>
              <a:rPr lang="en-US" dirty="0"/>
              <a:t> </a:t>
            </a:r>
            <a:r>
              <a:rPr lang="en-US" dirty="0" err="1"/>
              <a:t>dữ</a:t>
            </a:r>
            <a:r>
              <a:rPr lang="en-US" dirty="0"/>
              <a:t> </a:t>
            </a:r>
            <a:r>
              <a:rPr lang="en-US" dirty="0" err="1"/>
              <a:t>liệu</a:t>
            </a:r>
            <a:r>
              <a:rPr lang="en-US" dirty="0"/>
              <a:t> </a:t>
            </a:r>
            <a:r>
              <a:rPr lang="en-US" dirty="0" err="1"/>
              <a:t>cụ</a:t>
            </a:r>
            <a:r>
              <a:rPr lang="en-US" dirty="0"/>
              <a:t> thể:</a:t>
            </a:r>
          </a:p>
          <a:p>
            <a:pPr lvl="1"/>
            <a:r>
              <a:rPr lang="en-US" dirty="0" err="1"/>
              <a:t>Áp</a:t>
            </a:r>
            <a:r>
              <a:rPr lang="en-US" dirty="0"/>
              <a:t> dụng </a:t>
            </a:r>
            <a:r>
              <a:rPr lang="en-US" dirty="0" err="1"/>
              <a:t>phân</a:t>
            </a:r>
            <a:r>
              <a:rPr lang="en-US" dirty="0"/>
              <a:t> </a:t>
            </a:r>
            <a:r>
              <a:rPr lang="en-US" dirty="0" err="1"/>
              <a:t>ngưỡng</a:t>
            </a:r>
            <a:r>
              <a:rPr lang="en-US" dirty="0"/>
              <a:t> </a:t>
            </a:r>
            <a:r>
              <a:rPr lang="en-US" dirty="0" err="1"/>
              <a:t>ảnh</a:t>
            </a:r>
            <a:r>
              <a:rPr lang="en-US" dirty="0"/>
              <a:t> Otsu’ </a:t>
            </a:r>
            <a:r>
              <a:rPr lang="en-US" dirty="0" err="1"/>
              <a:t>Binarization</a:t>
            </a:r>
            <a:endParaRPr lang="en-US" dirty="0"/>
          </a:p>
          <a:p>
            <a:pPr lvl="1"/>
            <a:r>
              <a:rPr lang="en-US" dirty="0" err="1"/>
              <a:t>Giãn</a:t>
            </a:r>
            <a:r>
              <a:rPr lang="en-US" dirty="0"/>
              <a:t> </a:t>
            </a:r>
            <a:r>
              <a:rPr lang="en-US" dirty="0" err="1"/>
              <a:t>nở</a:t>
            </a:r>
            <a:r>
              <a:rPr lang="en-US" dirty="0"/>
              <a:t> </a:t>
            </a:r>
            <a:r>
              <a:rPr lang="en-US" dirty="0" err="1"/>
              <a:t>các</a:t>
            </a:r>
            <a:r>
              <a:rPr lang="en-US" dirty="0"/>
              <a:t> </a:t>
            </a:r>
            <a:r>
              <a:rPr lang="en-US" dirty="0" err="1"/>
              <a:t>vùng</a:t>
            </a:r>
            <a:r>
              <a:rPr lang="en-US" dirty="0"/>
              <a:t> </a:t>
            </a:r>
            <a:r>
              <a:rPr lang="en-US" dirty="0" err="1"/>
              <a:t>nhỏ</a:t>
            </a:r>
            <a:r>
              <a:rPr lang="en-US" dirty="0"/>
              <a:t> để </a:t>
            </a:r>
            <a:r>
              <a:rPr lang="en-US" dirty="0" err="1"/>
              <a:t>tạo</a:t>
            </a:r>
            <a:r>
              <a:rPr lang="en-US" dirty="0"/>
              <a:t> </a:t>
            </a:r>
            <a:r>
              <a:rPr lang="en-US" dirty="0" err="1"/>
              <a:t>các</a:t>
            </a:r>
            <a:r>
              <a:rPr lang="en-US" dirty="0"/>
              <a:t> </a:t>
            </a:r>
            <a:r>
              <a:rPr lang="en-US" dirty="0" err="1"/>
              <a:t>khu</a:t>
            </a:r>
            <a:r>
              <a:rPr lang="en-US" dirty="0"/>
              <a:t> </a:t>
            </a:r>
            <a:r>
              <a:rPr lang="en-US" dirty="0" err="1"/>
              <a:t>tổng</a:t>
            </a:r>
            <a:r>
              <a:rPr lang="en-US" dirty="0"/>
              <a:t> </a:t>
            </a:r>
            <a:r>
              <a:rPr lang="en-US" dirty="0" err="1" smtClean="0"/>
              <a:t>quát</a:t>
            </a:r>
            <a:r>
              <a:rPr lang="en-US" dirty="0" smtClean="0"/>
              <a:t/>
            </a:r>
            <a:br>
              <a:rPr lang="en-US" dirty="0" smtClean="0"/>
            </a:br>
            <a:r>
              <a:rPr lang="en-US" dirty="0" smtClean="0"/>
              <a:t>(</a:t>
            </a:r>
            <a:r>
              <a:rPr lang="en-US" dirty="0"/>
              <a:t>ma </a:t>
            </a:r>
            <a:r>
              <a:rPr lang="en-US" dirty="0" err="1"/>
              <a:t>trận</a:t>
            </a:r>
            <a:r>
              <a:rPr lang="en-US" dirty="0"/>
              <a:t> </a:t>
            </a:r>
            <a:r>
              <a:rPr lang="en-US" dirty="0" err="1"/>
              <a:t>lọc</a:t>
            </a:r>
            <a:r>
              <a:rPr lang="en-US" dirty="0"/>
              <a:t>: 5*5 )</a:t>
            </a:r>
          </a:p>
          <a:p>
            <a:pPr lvl="1"/>
            <a:r>
              <a:rPr lang="en-US" dirty="0" err="1"/>
              <a:t>Chọn</a:t>
            </a:r>
            <a:r>
              <a:rPr lang="en-US" dirty="0"/>
              <a:t> </a:t>
            </a:r>
            <a:r>
              <a:rPr lang="en-US" dirty="0" err="1"/>
              <a:t>ra</a:t>
            </a:r>
            <a:r>
              <a:rPr lang="en-US" dirty="0"/>
              <a:t> 4 </a:t>
            </a:r>
            <a:r>
              <a:rPr lang="en-US" dirty="0" err="1"/>
              <a:t>vùng</a:t>
            </a:r>
            <a:r>
              <a:rPr lang="en-US" dirty="0"/>
              <a:t> </a:t>
            </a:r>
            <a:r>
              <a:rPr lang="en-US" dirty="0" err="1"/>
              <a:t>lớn</a:t>
            </a:r>
            <a:r>
              <a:rPr lang="en-US" dirty="0"/>
              <a:t> </a:t>
            </a:r>
            <a:r>
              <a:rPr lang="en-US" dirty="0" err="1"/>
              <a:t>nhất</a:t>
            </a:r>
            <a:r>
              <a:rPr lang="en-US" dirty="0"/>
              <a:t> (</a:t>
            </a:r>
            <a:r>
              <a:rPr lang="en-US" dirty="0" err="1"/>
              <a:t>trong</a:t>
            </a:r>
            <a:r>
              <a:rPr lang="en-US" dirty="0"/>
              <a:t> </a:t>
            </a:r>
            <a:r>
              <a:rPr lang="en-US" dirty="0" err="1"/>
              <a:t>trường</a:t>
            </a:r>
            <a:r>
              <a:rPr lang="en-US" dirty="0"/>
              <a:t> </a:t>
            </a:r>
            <a:r>
              <a:rPr lang="en-US" dirty="0" err="1"/>
              <a:t>hợp</a:t>
            </a:r>
            <a:r>
              <a:rPr lang="en-US" dirty="0"/>
              <a:t> có </a:t>
            </a:r>
            <a:r>
              <a:rPr lang="en-US" dirty="0" err="1"/>
              <a:t>nhiễu</a:t>
            </a:r>
            <a:r>
              <a:rPr lang="en-US" dirty="0"/>
              <a:t> </a:t>
            </a:r>
            <a:r>
              <a:rPr lang="en-US" dirty="0" err="1"/>
              <a:t>nhỏ</a:t>
            </a:r>
            <a:r>
              <a:rPr lang="en-US" dirty="0"/>
              <a:t> </a:t>
            </a:r>
            <a:r>
              <a:rPr lang="en-US" dirty="0" err="1"/>
              <a:t>sẽ</a:t>
            </a:r>
            <a:r>
              <a:rPr lang="en-US" dirty="0"/>
              <a:t> có </a:t>
            </a:r>
            <a:r>
              <a:rPr lang="en-US" dirty="0" err="1"/>
              <a:t>nhiều</a:t>
            </a:r>
            <a:r>
              <a:rPr lang="en-US" dirty="0"/>
              <a:t> </a:t>
            </a:r>
            <a:r>
              <a:rPr lang="en-US" dirty="0" err="1"/>
              <a:t>hơn</a:t>
            </a:r>
            <a:r>
              <a:rPr lang="en-US" dirty="0"/>
              <a:t> 4 </a:t>
            </a:r>
            <a:r>
              <a:rPr lang="en-US" dirty="0" err="1"/>
              <a:t>vùng</a:t>
            </a:r>
            <a:r>
              <a:rPr lang="en-US" dirty="0"/>
              <a:t>)</a:t>
            </a:r>
          </a:p>
          <a:p>
            <a:pPr marL="0" indent="0">
              <a:buNone/>
            </a:pPr>
            <a:endParaRPr lang="en-US" dirty="0" smtClean="0"/>
          </a:p>
          <a:p>
            <a:pPr marL="0" indent="0">
              <a:buNone/>
            </a:pPr>
            <a:endParaRPr lang="en-US" dirty="0" smtClean="0"/>
          </a:p>
        </p:txBody>
      </p:sp>
      <p:sp>
        <p:nvSpPr>
          <p:cNvPr id="6" name="Rectangle 5"/>
          <p:cNvSpPr/>
          <p:nvPr/>
        </p:nvSpPr>
        <p:spPr>
          <a:xfrm>
            <a:off x="7503657" y="6041963"/>
            <a:ext cx="3977371" cy="369332"/>
          </a:xfrm>
          <a:prstGeom prst="rect">
            <a:avLst/>
          </a:prstGeom>
        </p:spPr>
        <p:txBody>
          <a:bodyPr wrap="none">
            <a:spAutoFit/>
          </a:bodyPr>
          <a:lstStyle/>
          <a:p>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7. </a:t>
            </a:r>
            <a:r>
              <a:rPr lang="en-US" dirty="0" err="1" smtClean="0">
                <a:latin typeface="Times New Roman" panose="02020603050405020304" pitchFamily="18" charset="0"/>
                <a:ea typeface="Calibri" panose="020F0502020204030204" pitchFamily="34" charset="0"/>
              </a:rPr>
              <a:t>Xác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định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vùng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dữ</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liệu</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cụ</a:t>
            </a:r>
            <a:r>
              <a:rPr lang="en-US" dirty="0" smtClean="0">
                <a:latin typeface="Times New Roman" panose="02020603050405020304" pitchFamily="18" charset="0"/>
                <a:ea typeface="Calibri" panose="020F0502020204030204" pitchFamily="34" charset="0"/>
              </a:rPr>
              <a:t> thể</a:t>
            </a:r>
            <a:endParaRPr lang="en-US" dirty="0"/>
          </a:p>
        </p:txBody>
      </p:sp>
      <p:pic>
        <p:nvPicPr>
          <p:cNvPr id="4" name="Picture 3"/>
          <p:cNvPicPr>
            <a:picLocks noChangeAspect="1"/>
          </p:cNvPicPr>
          <p:nvPr/>
        </p:nvPicPr>
        <p:blipFill>
          <a:blip r:embed="rId3"/>
          <a:stretch>
            <a:fillRect/>
          </a:stretch>
        </p:blipFill>
        <p:spPr>
          <a:xfrm>
            <a:off x="7292068" y="565088"/>
            <a:ext cx="4400550" cy="5476875"/>
          </a:xfrm>
          <a:prstGeom prst="rect">
            <a:avLst/>
          </a:prstGeom>
        </p:spPr>
      </p:pic>
    </p:spTree>
    <p:extLst>
      <p:ext uri="{BB962C8B-B14F-4D97-AF65-F5344CB8AC3E}">
        <p14:creationId xmlns:p14="http://schemas.microsoft.com/office/powerpoint/2010/main" val="60904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25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25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057" y="459547"/>
            <a:ext cx="6317121" cy="1264342"/>
          </a:xfrm>
        </p:spPr>
        <p:txBody>
          <a:bodyPr>
            <a:normAutofit fontScale="90000"/>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849085" y="1925035"/>
            <a:ext cx="9710057" cy="2396593"/>
          </a:xfrm>
        </p:spPr>
        <p:txBody>
          <a:bodyPr>
            <a:normAutofit/>
          </a:bodyPr>
          <a:lstStyle/>
          <a:p>
            <a:pPr marL="0" indent="0">
              <a:buNone/>
            </a:pPr>
            <a:r>
              <a:rPr lang="en-US" dirty="0" err="1"/>
              <a:t>Bước</a:t>
            </a:r>
            <a:r>
              <a:rPr lang="en-US" dirty="0"/>
              <a:t> 3: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các</a:t>
            </a:r>
            <a:r>
              <a:rPr lang="en-US" dirty="0"/>
              <a:t> </a:t>
            </a:r>
            <a:r>
              <a:rPr lang="en-US" dirty="0" err="1"/>
              <a:t>thành</a:t>
            </a:r>
            <a:r>
              <a:rPr lang="en-US" dirty="0"/>
              <a:t> phần </a:t>
            </a:r>
            <a:r>
              <a:rPr lang="en-US" dirty="0" err="1"/>
              <a:t>trong</a:t>
            </a:r>
            <a:r>
              <a:rPr lang="en-US" dirty="0"/>
              <a:t> </a:t>
            </a:r>
            <a:r>
              <a:rPr lang="en-US" dirty="0" err="1"/>
              <a:t>thẻ</a:t>
            </a:r>
            <a:r>
              <a:rPr lang="en-US" dirty="0"/>
              <a:t> </a:t>
            </a:r>
            <a:r>
              <a:rPr lang="en-US" dirty="0" err="1"/>
              <a:t>căn</a:t>
            </a:r>
            <a:r>
              <a:rPr lang="en-US" dirty="0"/>
              <a:t> </a:t>
            </a:r>
            <a:r>
              <a:rPr lang="en-US" dirty="0" err="1" smtClean="0"/>
              <a:t>cước</a:t>
            </a:r>
            <a:endParaRPr lang="en-US" dirty="0" smtClean="0"/>
          </a:p>
          <a:p>
            <a:pPr marL="0" indent="0">
              <a:buNone/>
            </a:pPr>
            <a:r>
              <a:rPr lang="vi-VN" dirty="0"/>
              <a:t>- Tách từng vùng dữ liệu trong ảnh:</a:t>
            </a:r>
          </a:p>
          <a:p>
            <a:pPr marL="0" indent="0">
              <a:buNone/>
            </a:pPr>
            <a:r>
              <a:rPr lang="vi-VN" dirty="0"/>
              <a:t>+ Mỗi vùng có biên dạng (x, y, x’, y’): x: tọa độ gốc theo trục x, y: toạ độ gốc theo trục y, width: tọa độ cuối theo trục x, height: tọa độ cuối theo trục y.</a:t>
            </a:r>
          </a:p>
          <a:p>
            <a:pPr marL="0" indent="0">
              <a:buNone/>
            </a:pPr>
            <a:r>
              <a:rPr lang="vi-VN" dirty="0"/>
              <a:t>+ Với mỗi vùng i ta lấy biên (xi, yi, width, yi+1) | width : độ rộng ảnh</a:t>
            </a:r>
          </a:p>
          <a:p>
            <a:pPr marL="0" indent="0">
              <a:buNone/>
            </a:pPr>
            <a:r>
              <a:rPr lang="vi-VN" dirty="0"/>
              <a:t>+ Với vùng cuối cùng, ta biên lấy (xi, yi, width, height) | height: độ cao ảnh </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17390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467287"/>
            <a:ext cx="6317121" cy="1264342"/>
          </a:xfrm>
        </p:spPr>
        <p:txBody>
          <a:bodyPr>
            <a:normAutofit fontScale="90000"/>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446314" y="1827064"/>
            <a:ext cx="6404206" cy="4399565"/>
          </a:xfrm>
        </p:spPr>
        <p:txBody>
          <a:bodyPr>
            <a:normAutofit/>
          </a:bodyPr>
          <a:lstStyle/>
          <a:p>
            <a:pPr marL="0" indent="0">
              <a:buNone/>
            </a:pPr>
            <a:r>
              <a:rPr lang="en-US" dirty="0" err="1"/>
              <a:t>Bước</a:t>
            </a:r>
            <a:r>
              <a:rPr lang="en-US" dirty="0"/>
              <a:t> 3: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các</a:t>
            </a:r>
            <a:r>
              <a:rPr lang="en-US" dirty="0"/>
              <a:t> </a:t>
            </a:r>
            <a:r>
              <a:rPr lang="en-US" dirty="0" err="1"/>
              <a:t>thành</a:t>
            </a:r>
            <a:r>
              <a:rPr lang="en-US" dirty="0"/>
              <a:t> phần </a:t>
            </a:r>
            <a:r>
              <a:rPr lang="en-US" dirty="0" err="1"/>
              <a:t>trong</a:t>
            </a:r>
            <a:r>
              <a:rPr lang="en-US" dirty="0"/>
              <a:t> </a:t>
            </a:r>
            <a:r>
              <a:rPr lang="en-US" dirty="0" err="1"/>
              <a:t>thẻ</a:t>
            </a:r>
            <a:r>
              <a:rPr lang="en-US" dirty="0"/>
              <a:t> </a:t>
            </a:r>
            <a:r>
              <a:rPr lang="en-US" dirty="0" err="1"/>
              <a:t>căn</a:t>
            </a:r>
            <a:r>
              <a:rPr lang="en-US" dirty="0"/>
              <a:t> </a:t>
            </a:r>
            <a:r>
              <a:rPr lang="en-US" dirty="0" err="1" smtClean="0"/>
              <a:t>cước</a:t>
            </a:r>
            <a:endParaRPr lang="en-US" dirty="0" smtClean="0"/>
          </a:p>
          <a:p>
            <a:pPr marL="0" indent="0">
              <a:buNone/>
            </a:pPr>
            <a:r>
              <a:rPr lang="vi-VN" dirty="0"/>
              <a:t>- Tách từng vùng dữ liệu trong ảnh:</a:t>
            </a:r>
          </a:p>
          <a:p>
            <a:pPr marL="0" indent="0">
              <a:buNone/>
            </a:pPr>
            <a:r>
              <a:rPr lang="vi-VN" dirty="0" smtClean="0"/>
              <a:t>+ </a:t>
            </a:r>
            <a:r>
              <a:rPr lang="vi-VN" dirty="0"/>
              <a:t>Để khử nhiễu (loại bỏ các vùng thừa, cắt dư) dùng phương pháp phân ngưỡng ảnh, Biến đổi hình thái Giãn nở</a:t>
            </a:r>
            <a:r>
              <a:rPr lang="vi-VN" dirty="0" smtClean="0"/>
              <a:t>:</a:t>
            </a:r>
            <a:endParaRPr lang="en-US" dirty="0" smtClean="0"/>
          </a:p>
          <a:p>
            <a:pPr marL="0" indent="0">
              <a:buNone/>
            </a:pPr>
            <a:r>
              <a:rPr lang="en-US" dirty="0"/>
              <a:t>+ </a:t>
            </a:r>
            <a:r>
              <a:rPr lang="en-US" dirty="0" err="1"/>
              <a:t>Lấy</a:t>
            </a:r>
            <a:r>
              <a:rPr lang="en-US" dirty="0"/>
              <a:t> phần </a:t>
            </a:r>
            <a:r>
              <a:rPr lang="en-US" dirty="0" err="1"/>
              <a:t>biên</a:t>
            </a:r>
            <a:r>
              <a:rPr lang="en-US" dirty="0"/>
              <a:t> có </a:t>
            </a:r>
            <a:r>
              <a:rPr lang="en-US" dirty="0" err="1"/>
              <a:t>kích</a:t>
            </a:r>
            <a:r>
              <a:rPr lang="en-US" dirty="0"/>
              <a:t> </a:t>
            </a:r>
            <a:r>
              <a:rPr lang="en-US" dirty="0" err="1"/>
              <a:t>thước</a:t>
            </a:r>
            <a:r>
              <a:rPr lang="en-US" dirty="0"/>
              <a:t> </a:t>
            </a:r>
            <a:r>
              <a:rPr lang="en-US" dirty="0" err="1"/>
              <a:t>lớn</a:t>
            </a:r>
            <a:r>
              <a:rPr lang="en-US" dirty="0"/>
              <a:t> </a:t>
            </a:r>
            <a:r>
              <a:rPr lang="en-US" dirty="0" err="1"/>
              <a:t>hơn</a:t>
            </a:r>
            <a:endParaRPr lang="en-US" dirty="0"/>
          </a:p>
          <a:p>
            <a:pPr marL="0" indent="0">
              <a:buNone/>
            </a:pPr>
            <a:endParaRPr lang="vi-VN" dirty="0"/>
          </a:p>
          <a:p>
            <a:pPr marL="0" indent="0">
              <a:buNone/>
            </a:pPr>
            <a:endParaRPr lang="en-US" dirty="0" smtClean="0"/>
          </a:p>
          <a:p>
            <a:pPr marL="0" indent="0">
              <a:buNone/>
            </a:pPr>
            <a:endParaRPr lang="en-US" dirty="0" smtClean="0"/>
          </a:p>
        </p:txBody>
      </p:sp>
      <p:sp>
        <p:nvSpPr>
          <p:cNvPr id="6" name="Rectangle 5"/>
          <p:cNvSpPr/>
          <p:nvPr/>
        </p:nvSpPr>
        <p:spPr>
          <a:xfrm>
            <a:off x="6810732" y="5048156"/>
            <a:ext cx="4253087" cy="646331"/>
          </a:xfrm>
          <a:prstGeom prst="rect">
            <a:avLst/>
          </a:prstGeom>
        </p:spPr>
        <p:txBody>
          <a:bodyPr wrap="none">
            <a:spAutoFit/>
          </a:bodyPr>
          <a:lstStyle/>
          <a:p>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9. </a:t>
            </a:r>
            <a:r>
              <a:rPr lang="en-US" dirty="0" err="1"/>
              <a:t>Biến</a:t>
            </a:r>
            <a:r>
              <a:rPr lang="en-US" dirty="0"/>
              <a:t> </a:t>
            </a:r>
            <a:r>
              <a:rPr lang="en-US" dirty="0" err="1"/>
              <a:t>đổi</a:t>
            </a:r>
            <a:r>
              <a:rPr lang="en-US" dirty="0"/>
              <a:t> </a:t>
            </a:r>
            <a:r>
              <a:rPr lang="en-US" dirty="0" err="1"/>
              <a:t>hình</a:t>
            </a:r>
            <a:r>
              <a:rPr lang="en-US" dirty="0"/>
              <a:t> </a:t>
            </a:r>
            <a:r>
              <a:rPr lang="en-US" dirty="0" err="1"/>
              <a:t>thái</a:t>
            </a:r>
            <a:r>
              <a:rPr lang="en-US" dirty="0"/>
              <a:t> </a:t>
            </a:r>
            <a:r>
              <a:rPr lang="en-US" dirty="0" err="1"/>
              <a:t>bằng</a:t>
            </a:r>
            <a:r>
              <a:rPr lang="en-US" dirty="0"/>
              <a:t> </a:t>
            </a:r>
            <a:r>
              <a:rPr lang="en-US" dirty="0" err="1"/>
              <a:t>Giãn</a:t>
            </a:r>
            <a:r>
              <a:rPr lang="en-US" dirty="0"/>
              <a:t> </a:t>
            </a:r>
            <a:r>
              <a:rPr lang="en-US" dirty="0" err="1"/>
              <a:t>nở</a:t>
            </a:r>
            <a:r>
              <a:rPr lang="en-US" dirty="0"/>
              <a:t> </a:t>
            </a:r>
            <a:endParaRPr lang="en-US" dirty="0" smtClean="0"/>
          </a:p>
          <a:p>
            <a:pPr algn="ctr"/>
            <a:r>
              <a:rPr lang="en-US" dirty="0" smtClean="0"/>
              <a:t>để </a:t>
            </a:r>
            <a:r>
              <a:rPr lang="en-US" dirty="0" err="1"/>
              <a:t>khử</a:t>
            </a:r>
            <a:r>
              <a:rPr lang="en-US" dirty="0"/>
              <a:t> </a:t>
            </a:r>
            <a:r>
              <a:rPr lang="en-US" dirty="0" err="1"/>
              <a:t>nhiễu</a:t>
            </a:r>
            <a:endParaRPr lang="en-US" dirty="0"/>
          </a:p>
        </p:txBody>
      </p:sp>
      <p:pic>
        <p:nvPicPr>
          <p:cNvPr id="7" name="Picture 6"/>
          <p:cNvPicPr/>
          <p:nvPr/>
        </p:nvPicPr>
        <p:blipFill>
          <a:blip r:embed="rId3"/>
          <a:stretch>
            <a:fillRect/>
          </a:stretch>
        </p:blipFill>
        <p:spPr>
          <a:xfrm>
            <a:off x="6850520" y="2183628"/>
            <a:ext cx="4533900" cy="857885"/>
          </a:xfrm>
          <a:prstGeom prst="rect">
            <a:avLst/>
          </a:prstGeom>
        </p:spPr>
      </p:pic>
      <p:pic>
        <p:nvPicPr>
          <p:cNvPr id="8" name="Picture 7"/>
          <p:cNvPicPr/>
          <p:nvPr/>
        </p:nvPicPr>
        <p:blipFill>
          <a:blip r:embed="rId4"/>
          <a:stretch>
            <a:fillRect/>
          </a:stretch>
        </p:blipFill>
        <p:spPr>
          <a:xfrm>
            <a:off x="6850520" y="4102457"/>
            <a:ext cx="4533900" cy="850265"/>
          </a:xfrm>
          <a:prstGeom prst="rect">
            <a:avLst/>
          </a:prstGeom>
        </p:spPr>
      </p:pic>
      <p:sp>
        <p:nvSpPr>
          <p:cNvPr id="9" name="Rectangle 8"/>
          <p:cNvSpPr/>
          <p:nvPr/>
        </p:nvSpPr>
        <p:spPr>
          <a:xfrm>
            <a:off x="7298045" y="3187903"/>
            <a:ext cx="3765774" cy="646331"/>
          </a:xfrm>
          <a:prstGeom prst="rect">
            <a:avLst/>
          </a:prstGeom>
        </p:spPr>
        <p:txBody>
          <a:bodyPr wrap="none">
            <a:spAutoFit/>
          </a:bodyPr>
          <a:lstStyle/>
          <a:p>
            <a:pPr algn="ctr"/>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8. </a:t>
            </a:r>
            <a:r>
              <a:rPr lang="en-US" dirty="0" err="1"/>
              <a:t>Áp</a:t>
            </a:r>
            <a:r>
              <a:rPr lang="en-US" dirty="0"/>
              <a:t> dụng </a:t>
            </a:r>
            <a:r>
              <a:rPr lang="en-US" dirty="0" err="1"/>
              <a:t>phân</a:t>
            </a:r>
            <a:r>
              <a:rPr lang="en-US" dirty="0"/>
              <a:t> </a:t>
            </a:r>
            <a:r>
              <a:rPr lang="en-US" dirty="0" err="1"/>
              <a:t>ngưỡng</a:t>
            </a:r>
            <a:r>
              <a:rPr lang="en-US" dirty="0"/>
              <a:t> </a:t>
            </a:r>
            <a:r>
              <a:rPr lang="en-US" dirty="0" err="1"/>
              <a:t>ảnh</a:t>
            </a:r>
            <a:r>
              <a:rPr lang="en-US" dirty="0"/>
              <a:t> </a:t>
            </a:r>
            <a:endParaRPr lang="en-US" dirty="0" smtClean="0"/>
          </a:p>
          <a:p>
            <a:pPr algn="ctr"/>
            <a:r>
              <a:rPr lang="en-US" dirty="0" smtClean="0"/>
              <a:t>để </a:t>
            </a:r>
            <a:r>
              <a:rPr lang="en-US" dirty="0" err="1"/>
              <a:t>khử</a:t>
            </a:r>
            <a:r>
              <a:rPr lang="en-US" dirty="0"/>
              <a:t> </a:t>
            </a:r>
            <a:r>
              <a:rPr lang="en-US" dirty="0" err="1"/>
              <a:t>nhiễu</a:t>
            </a:r>
            <a:endParaRPr lang="en-US" dirty="0"/>
          </a:p>
        </p:txBody>
      </p:sp>
      <p:pic>
        <p:nvPicPr>
          <p:cNvPr id="10" name="Picture 9"/>
          <p:cNvPicPr/>
          <p:nvPr/>
        </p:nvPicPr>
        <p:blipFill>
          <a:blip r:embed="rId5"/>
          <a:stretch>
            <a:fillRect/>
          </a:stretch>
        </p:blipFill>
        <p:spPr>
          <a:xfrm>
            <a:off x="1050471" y="4102456"/>
            <a:ext cx="4610100" cy="850265"/>
          </a:xfrm>
          <a:prstGeom prst="rect">
            <a:avLst/>
          </a:prstGeom>
        </p:spPr>
      </p:pic>
      <p:sp>
        <p:nvSpPr>
          <p:cNvPr id="11" name="Rectangle 10"/>
          <p:cNvSpPr/>
          <p:nvPr/>
        </p:nvSpPr>
        <p:spPr>
          <a:xfrm>
            <a:off x="1004557" y="5048156"/>
            <a:ext cx="4701928" cy="369332"/>
          </a:xfrm>
          <a:prstGeom prst="rect">
            <a:avLst/>
          </a:prstGeom>
        </p:spPr>
        <p:txBody>
          <a:bodyPr wrap="none">
            <a:spAutoFit/>
          </a:bodyPr>
          <a:lstStyle/>
          <a:p>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10. </a:t>
            </a:r>
            <a:r>
              <a:rPr lang="en-US" dirty="0" err="1"/>
              <a:t>Ảnh</a:t>
            </a:r>
            <a:r>
              <a:rPr lang="en-US" dirty="0"/>
              <a:t> </a:t>
            </a:r>
            <a:r>
              <a:rPr lang="en-US" dirty="0" err="1"/>
              <a:t>thu</a:t>
            </a:r>
            <a:r>
              <a:rPr lang="en-US" dirty="0"/>
              <a:t> </a:t>
            </a:r>
            <a:r>
              <a:rPr lang="en-US" dirty="0" err="1"/>
              <a:t>được</a:t>
            </a:r>
            <a:r>
              <a:rPr lang="en-US" dirty="0"/>
              <a:t> </a:t>
            </a:r>
            <a:r>
              <a:rPr lang="en-US" dirty="0" err="1"/>
              <a:t>khi</a:t>
            </a:r>
            <a:r>
              <a:rPr lang="en-US" dirty="0"/>
              <a:t> </a:t>
            </a:r>
            <a:r>
              <a:rPr lang="en-US" dirty="0" err="1"/>
              <a:t>sau</a:t>
            </a:r>
            <a:r>
              <a:rPr lang="en-US" dirty="0"/>
              <a:t> </a:t>
            </a:r>
            <a:r>
              <a:rPr lang="en-US" dirty="0" err="1"/>
              <a:t>khi</a:t>
            </a:r>
            <a:r>
              <a:rPr lang="en-US" dirty="0"/>
              <a:t> </a:t>
            </a:r>
            <a:r>
              <a:rPr lang="en-US" dirty="0" err="1"/>
              <a:t>khử</a:t>
            </a:r>
            <a:r>
              <a:rPr lang="en-US" dirty="0"/>
              <a:t> </a:t>
            </a:r>
            <a:r>
              <a:rPr lang="en-US" dirty="0" err="1"/>
              <a:t>nhiễu</a:t>
            </a:r>
            <a:endParaRPr lang="en-US" dirty="0"/>
          </a:p>
        </p:txBody>
      </p:sp>
    </p:spTree>
    <p:extLst>
      <p:ext uri="{BB962C8B-B14F-4D97-AF65-F5344CB8AC3E}">
        <p14:creationId xmlns:p14="http://schemas.microsoft.com/office/powerpoint/2010/main" val="3366700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1521524"/>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324205640"/>
              </p:ext>
            </p:extLst>
          </p:nvPr>
        </p:nvGraphicFramePr>
        <p:xfrm>
          <a:off x="4743450" y="1103792"/>
          <a:ext cx="6868716" cy="4600575"/>
        </p:xfrm>
        <a:graphic>
          <a:graphicData uri="http://schemas.openxmlformats.org/presentationml/2006/ole">
            <mc:AlternateContent xmlns:mc="http://schemas.openxmlformats.org/markup-compatibility/2006">
              <mc:Choice xmlns:v="urn:schemas-microsoft-com:vml" Requires="v">
                <p:oleObj spid="_x0000_s6190" name="Visio" r:id="rId4" imgW="7657994" imgH="4953111" progId="Visio.Drawing.15">
                  <p:embed/>
                </p:oleObj>
              </mc:Choice>
              <mc:Fallback>
                <p:oleObj name="Visio" r:id="rId4" imgW="7657994" imgH="4953111" progId="Visio.Drawing.15">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3450" y="1103792"/>
                        <a:ext cx="6868716" cy="4600575"/>
                      </a:xfrm>
                      <a:prstGeom prst="rect">
                        <a:avLst/>
                      </a:prstGeom>
                      <a:noFill/>
                    </p:spPr>
                  </p:pic>
                </p:oleObj>
              </mc:Fallback>
            </mc:AlternateContent>
          </a:graphicData>
        </a:graphic>
      </p:graphicFrame>
      <p:sp>
        <p:nvSpPr>
          <p:cNvPr id="5" name="Rectangle 4"/>
          <p:cNvSpPr/>
          <p:nvPr/>
        </p:nvSpPr>
        <p:spPr>
          <a:xfrm>
            <a:off x="5205413" y="5704367"/>
            <a:ext cx="6096000" cy="646331"/>
          </a:xfrm>
          <a:prstGeom prst="rect">
            <a:avLst/>
          </a:prstGeom>
        </p:spPr>
        <p:txBody>
          <a:bodyPr>
            <a:spAutoFit/>
          </a:bodyPr>
          <a:lstStyle/>
          <a:p>
            <a:pPr algn="ctr">
              <a:spcAft>
                <a:spcPts val="1000"/>
              </a:spcAft>
            </a:pPr>
            <a:r>
              <a:rPr lang="en-US" i="1" dirty="0" err="1">
                <a:latin typeface="Times New Roman" panose="02020603050405020304" pitchFamily="18" charset="0"/>
                <a:ea typeface="Calibri" panose="020F0502020204030204" pitchFamily="34" charset="0"/>
              </a:rPr>
              <a:t>Hình</a:t>
            </a:r>
            <a:r>
              <a:rPr lang="en-US" i="1" dirty="0">
                <a:latin typeface="Times New Roman" panose="02020603050405020304" pitchFamily="18" charset="0"/>
                <a:ea typeface="Calibri" panose="020F0502020204030204" pitchFamily="34" charset="0"/>
              </a:rPr>
              <a:t>  2. </a:t>
            </a:r>
            <a:r>
              <a:rPr lang="en-US" i="1" dirty="0" err="1">
                <a:latin typeface="Times New Roman" panose="02020603050405020304" pitchFamily="18" charset="0"/>
                <a:ea typeface="Calibri" panose="020F0502020204030204" pitchFamily="34" charset="0"/>
              </a:rPr>
              <a:t>Luồng</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dữ</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liệu</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trong</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quá</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phân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tích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hình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ảnh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và</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phác</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thảo</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từ</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của</a:t>
            </a:r>
            <a:r>
              <a:rPr lang="en-US" i="1" dirty="0">
                <a:latin typeface="Times New Roman" panose="02020603050405020304" pitchFamily="18" charset="0"/>
                <a:ea typeface="Calibri" panose="020F0502020204030204" pitchFamily="34" charset="0"/>
              </a:rPr>
              <a:t> Tesseract</a:t>
            </a:r>
          </a:p>
        </p:txBody>
      </p:sp>
      <p:sp>
        <p:nvSpPr>
          <p:cNvPr id="8" name="Rectangle 7"/>
          <p:cNvSpPr/>
          <p:nvPr/>
        </p:nvSpPr>
        <p:spPr>
          <a:xfrm>
            <a:off x="390524" y="1534108"/>
            <a:ext cx="4352925" cy="1799532"/>
          </a:xfrm>
          <a:prstGeom prst="rect">
            <a:avLst/>
          </a:prstGeom>
        </p:spPr>
        <p:txBody>
          <a:bodyPr wrap="square">
            <a:spAutoFit/>
          </a:bodyPr>
          <a:lstStyle/>
          <a:p>
            <a:pPr indent="457200" algn="just">
              <a:lnSpc>
                <a:spcPct val="112000"/>
              </a:lnSpc>
              <a:spcBef>
                <a:spcPts val="720"/>
              </a:spcBef>
              <a:spcAft>
                <a:spcPts val="720"/>
              </a:spcAft>
            </a:pPr>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1: </a:t>
            </a:r>
            <a:r>
              <a:rPr lang="en-US" i="1" dirty="0" err="1">
                <a:latin typeface="Times New Roman" panose="02020603050405020304" pitchFamily="18" charset="0"/>
                <a:ea typeface="Calibri" panose="020F0502020204030204" pitchFamily="34" charset="0"/>
              </a:rPr>
              <a:t>Phân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ngưỡng</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thích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ứng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xử</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ảnh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được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bộ</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nhận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diện</a:t>
            </a:r>
            <a:r>
              <a:rPr lang="en-US" dirty="0">
                <a:latin typeface="Times New Roman" panose="02020603050405020304" pitchFamily="18" charset="0"/>
                <a:ea typeface="Calibri" panose="020F0502020204030204" pitchFamily="34" charset="0"/>
              </a:rPr>
              <a:t> Tesseract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ảnh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màu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hoặc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ảnh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mức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xám</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chuyển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về</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ảnh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nhị</a:t>
            </a:r>
            <a:r>
              <a:rPr lang="en-US" dirty="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phân</a:t>
            </a:r>
            <a:r>
              <a:rPr lang="en-US" dirty="0" smtClean="0">
                <a:latin typeface="Times New Roman" panose="02020603050405020304" pitchFamily="18" charset="0"/>
                <a:ea typeface="Calibri" panose="020F0502020204030204" pitchFamily="34" charset="0"/>
              </a:rPr>
              <a:t>.</a:t>
            </a:r>
          </a:p>
          <a:p>
            <a:pPr indent="457200" algn="just">
              <a:lnSpc>
                <a:spcPct val="112000"/>
              </a:lnSpc>
              <a:spcBef>
                <a:spcPts val="720"/>
              </a:spcBef>
              <a:spcAft>
                <a:spcPts val="720"/>
              </a:spcAft>
            </a:pPr>
            <a:r>
              <a:rPr lang="en-US" dirty="0" err="1" smtClean="0">
                <a:latin typeface="Times New Roman" panose="02020603050405020304" pitchFamily="18" charset="0"/>
                <a:ea typeface="Calibri" panose="020F0502020204030204" pitchFamily="34" charset="0"/>
              </a:rPr>
              <a:t>Xác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định</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ngưỡng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với</a:t>
            </a:r>
            <a:r>
              <a:rPr lang="en-US" dirty="0" smtClean="0">
                <a:latin typeface="Times New Roman" panose="02020603050405020304" pitchFamily="18" charset="0"/>
                <a:ea typeface="Calibri" panose="020F0502020204030204" pitchFamily="34" charset="0"/>
              </a:rPr>
              <a:t> Otsu.</a:t>
            </a:r>
            <a:endParaRPr lang="en-US"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25437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412898"/>
            <a:ext cx="6317121" cy="1264342"/>
          </a:xfrm>
        </p:spPr>
        <p:txBody>
          <a:bodyPr>
            <a:normAutofit fontScale="90000"/>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446314" y="1827064"/>
            <a:ext cx="6404206" cy="4399565"/>
          </a:xfrm>
        </p:spPr>
        <p:txBody>
          <a:bodyPr>
            <a:normAutofit/>
          </a:bodyPr>
          <a:lstStyle/>
          <a:p>
            <a:pPr marL="0" indent="0">
              <a:buNone/>
            </a:pPr>
            <a:r>
              <a:rPr lang="en-US" dirty="0" err="1"/>
              <a:t>Bước</a:t>
            </a:r>
            <a:r>
              <a:rPr lang="en-US" dirty="0"/>
              <a:t> 3: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các</a:t>
            </a:r>
            <a:r>
              <a:rPr lang="en-US" dirty="0"/>
              <a:t> </a:t>
            </a:r>
            <a:r>
              <a:rPr lang="en-US" dirty="0" err="1"/>
              <a:t>thành</a:t>
            </a:r>
            <a:r>
              <a:rPr lang="en-US" dirty="0"/>
              <a:t> phần </a:t>
            </a:r>
            <a:r>
              <a:rPr lang="en-US" dirty="0" err="1"/>
              <a:t>trong</a:t>
            </a:r>
            <a:r>
              <a:rPr lang="en-US" dirty="0"/>
              <a:t> </a:t>
            </a:r>
            <a:r>
              <a:rPr lang="en-US" dirty="0" err="1"/>
              <a:t>thẻ</a:t>
            </a:r>
            <a:r>
              <a:rPr lang="en-US" dirty="0"/>
              <a:t> </a:t>
            </a:r>
            <a:r>
              <a:rPr lang="en-US" dirty="0" err="1"/>
              <a:t>căn</a:t>
            </a:r>
            <a:r>
              <a:rPr lang="en-US" dirty="0"/>
              <a:t> </a:t>
            </a:r>
            <a:r>
              <a:rPr lang="en-US" dirty="0" err="1" smtClean="0"/>
              <a:t>cước</a:t>
            </a:r>
            <a:endParaRPr lang="en-US" dirty="0" smtClean="0"/>
          </a:p>
          <a:p>
            <a:pPr marL="0" indent="0">
              <a:buNone/>
            </a:pPr>
            <a:r>
              <a:rPr lang="vi-VN" dirty="0"/>
              <a:t>- Tách từng vùng dữ liệu trong ảnh:</a:t>
            </a:r>
          </a:p>
          <a:p>
            <a:pPr marL="0" indent="0">
              <a:buNone/>
            </a:pPr>
            <a:r>
              <a:rPr lang="vi-VN" dirty="0"/>
              <a:t>+ Để loại bỏ nhãn: xét các tập biên, nếu nằm ở 1/10 ảnh phía bên trái theo chiều rộng hoặc nằm ở 1/5 ảnh phía bên trái theo chiều rộng và có độ cao biên nhỏ hơn độ cao biên trung bình thì loại bỏ ra khỏi tập biên</a:t>
            </a:r>
            <a:r>
              <a:rPr lang="vi-VN" dirty="0" smtClean="0"/>
              <a:t>.</a:t>
            </a:r>
            <a:endParaRPr lang="en-US" dirty="0" smtClean="0"/>
          </a:p>
          <a:p>
            <a:pPr marL="0" indent="0">
              <a:buNone/>
            </a:pPr>
            <a:endParaRPr lang="vi-VN" dirty="0"/>
          </a:p>
          <a:p>
            <a:pPr marL="0" indent="0">
              <a:buNone/>
            </a:pPr>
            <a:r>
              <a:rPr lang="en-US" dirty="0"/>
              <a:t>+ </a:t>
            </a:r>
            <a:r>
              <a:rPr lang="en-US" dirty="0" err="1"/>
              <a:t>Giãn</a:t>
            </a:r>
            <a:r>
              <a:rPr lang="en-US" dirty="0"/>
              <a:t> </a:t>
            </a:r>
            <a:r>
              <a:rPr lang="en-US" dirty="0" err="1"/>
              <a:t>kích</a:t>
            </a:r>
            <a:r>
              <a:rPr lang="en-US" dirty="0"/>
              <a:t> </a:t>
            </a:r>
            <a:r>
              <a:rPr lang="en-US" dirty="0" err="1"/>
              <a:t>thước</a:t>
            </a:r>
            <a:r>
              <a:rPr lang="en-US" dirty="0"/>
              <a:t> </a:t>
            </a:r>
            <a:r>
              <a:rPr lang="en-US" dirty="0" err="1"/>
              <a:t>biên</a:t>
            </a:r>
            <a:r>
              <a:rPr lang="en-US" dirty="0"/>
              <a:t> để </a:t>
            </a:r>
            <a:r>
              <a:rPr lang="en-US" dirty="0" err="1"/>
              <a:t>tăng</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dạng</a:t>
            </a:r>
            <a:r>
              <a:rPr lang="en-US" dirty="0"/>
              <a:t> </a:t>
            </a:r>
            <a:r>
              <a:rPr lang="en-US" dirty="0" err="1"/>
              <a:t>chính</a:t>
            </a:r>
            <a:r>
              <a:rPr lang="en-US" dirty="0"/>
              <a:t> </a:t>
            </a:r>
            <a:r>
              <a:rPr lang="en-US" dirty="0" err="1"/>
              <a:t>xác</a:t>
            </a:r>
            <a:r>
              <a:rPr lang="en-US" dirty="0"/>
              <a:t> </a:t>
            </a:r>
            <a:r>
              <a:rPr lang="en-US" dirty="0" err="1"/>
              <a:t>ký</a:t>
            </a:r>
            <a:r>
              <a:rPr lang="en-US" dirty="0"/>
              <a:t> </a:t>
            </a:r>
            <a:r>
              <a:rPr lang="en-US" dirty="0" err="1"/>
              <a:t>tự</a:t>
            </a:r>
            <a:r>
              <a:rPr lang="en-US" dirty="0"/>
              <a:t>.</a:t>
            </a:r>
          </a:p>
          <a:p>
            <a:pPr marL="0" indent="0">
              <a:buNone/>
            </a:pPr>
            <a:endParaRPr lang="vi-VN" dirty="0" smtClean="0"/>
          </a:p>
          <a:p>
            <a:pPr marL="0" indent="0">
              <a:buNone/>
            </a:pPr>
            <a:endParaRPr lang="en-US" dirty="0" smtClean="0"/>
          </a:p>
          <a:p>
            <a:pPr marL="0" indent="0">
              <a:buNone/>
            </a:pPr>
            <a:endParaRPr lang="en-US" dirty="0" smtClean="0"/>
          </a:p>
        </p:txBody>
      </p:sp>
      <p:sp>
        <p:nvSpPr>
          <p:cNvPr id="11" name="Rectangle 10"/>
          <p:cNvSpPr/>
          <p:nvPr/>
        </p:nvSpPr>
        <p:spPr>
          <a:xfrm>
            <a:off x="6850520" y="3578584"/>
            <a:ext cx="4701928" cy="369332"/>
          </a:xfrm>
          <a:prstGeom prst="rect">
            <a:avLst/>
          </a:prstGeom>
        </p:spPr>
        <p:txBody>
          <a:bodyPr wrap="none">
            <a:spAutoFit/>
          </a:bodyPr>
          <a:lstStyle/>
          <a:p>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10. </a:t>
            </a:r>
            <a:r>
              <a:rPr lang="en-US" dirty="0" err="1"/>
              <a:t>Ảnh</a:t>
            </a:r>
            <a:r>
              <a:rPr lang="en-US" dirty="0"/>
              <a:t> </a:t>
            </a:r>
            <a:r>
              <a:rPr lang="en-US" dirty="0" err="1"/>
              <a:t>thu</a:t>
            </a:r>
            <a:r>
              <a:rPr lang="en-US" dirty="0"/>
              <a:t> </a:t>
            </a:r>
            <a:r>
              <a:rPr lang="en-US" dirty="0" err="1"/>
              <a:t>được</a:t>
            </a:r>
            <a:r>
              <a:rPr lang="en-US" dirty="0"/>
              <a:t> </a:t>
            </a:r>
            <a:r>
              <a:rPr lang="en-US" dirty="0" err="1"/>
              <a:t>khi</a:t>
            </a:r>
            <a:r>
              <a:rPr lang="en-US" dirty="0"/>
              <a:t> </a:t>
            </a:r>
            <a:r>
              <a:rPr lang="en-US" dirty="0" err="1"/>
              <a:t>sau</a:t>
            </a:r>
            <a:r>
              <a:rPr lang="en-US" dirty="0"/>
              <a:t> </a:t>
            </a:r>
            <a:r>
              <a:rPr lang="en-US" dirty="0" err="1"/>
              <a:t>khi</a:t>
            </a:r>
            <a:r>
              <a:rPr lang="en-US" dirty="0"/>
              <a:t> </a:t>
            </a:r>
            <a:r>
              <a:rPr lang="en-US" dirty="0" err="1"/>
              <a:t>khử</a:t>
            </a:r>
            <a:r>
              <a:rPr lang="en-US" dirty="0"/>
              <a:t> </a:t>
            </a:r>
            <a:r>
              <a:rPr lang="en-US" dirty="0" err="1"/>
              <a:t>nhiễu</a:t>
            </a:r>
            <a:endParaRPr lang="en-US" dirty="0"/>
          </a:p>
        </p:txBody>
      </p:sp>
      <p:pic>
        <p:nvPicPr>
          <p:cNvPr id="12" name="Picture 11"/>
          <p:cNvPicPr/>
          <p:nvPr/>
        </p:nvPicPr>
        <p:blipFill>
          <a:blip r:embed="rId3"/>
          <a:stretch>
            <a:fillRect/>
          </a:stretch>
        </p:blipFill>
        <p:spPr>
          <a:xfrm>
            <a:off x="6850520" y="2570070"/>
            <a:ext cx="4549140" cy="781685"/>
          </a:xfrm>
          <a:prstGeom prst="rect">
            <a:avLst/>
          </a:prstGeom>
        </p:spPr>
      </p:pic>
      <p:pic>
        <p:nvPicPr>
          <p:cNvPr id="13" name="Picture 12"/>
          <p:cNvPicPr/>
          <p:nvPr/>
        </p:nvPicPr>
        <p:blipFill>
          <a:blip r:embed="rId4"/>
          <a:stretch>
            <a:fillRect/>
          </a:stretch>
        </p:blipFill>
        <p:spPr>
          <a:xfrm>
            <a:off x="6812420" y="4107703"/>
            <a:ext cx="4587240" cy="1069975"/>
          </a:xfrm>
          <a:prstGeom prst="rect">
            <a:avLst/>
          </a:prstGeom>
        </p:spPr>
      </p:pic>
      <p:sp>
        <p:nvSpPr>
          <p:cNvPr id="14" name="Rectangle 13"/>
          <p:cNvSpPr/>
          <p:nvPr/>
        </p:nvSpPr>
        <p:spPr>
          <a:xfrm>
            <a:off x="6420953" y="5423649"/>
            <a:ext cx="5408275" cy="369332"/>
          </a:xfrm>
          <a:prstGeom prst="rect">
            <a:avLst/>
          </a:prstGeom>
        </p:spPr>
        <p:txBody>
          <a:bodyPr wrap="none">
            <a:spAutoFit/>
          </a:bodyPr>
          <a:lstStyle/>
          <a:p>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11. </a:t>
            </a:r>
            <a:r>
              <a:rPr lang="en-US" dirty="0" err="1"/>
              <a:t>Ảnh</a:t>
            </a:r>
            <a:r>
              <a:rPr lang="en-US" dirty="0"/>
              <a:t> </a:t>
            </a:r>
            <a:r>
              <a:rPr lang="en-US" dirty="0" err="1"/>
              <a:t>thu</a:t>
            </a:r>
            <a:r>
              <a:rPr lang="en-US" dirty="0"/>
              <a:t> </a:t>
            </a:r>
            <a:r>
              <a:rPr lang="en-US" dirty="0" err="1"/>
              <a:t>được</a:t>
            </a:r>
            <a:r>
              <a:rPr lang="en-US" dirty="0"/>
              <a:t> </a:t>
            </a:r>
            <a:r>
              <a:rPr lang="en-US" dirty="0" err="1"/>
              <a:t>khi</a:t>
            </a:r>
            <a:r>
              <a:rPr lang="en-US" dirty="0"/>
              <a:t> </a:t>
            </a:r>
            <a:r>
              <a:rPr lang="en-US" dirty="0" err="1"/>
              <a:t>sau</a:t>
            </a:r>
            <a:r>
              <a:rPr lang="en-US" dirty="0"/>
              <a:t> </a:t>
            </a:r>
            <a:r>
              <a:rPr lang="en-US" dirty="0" err="1"/>
              <a:t>giãn</a:t>
            </a:r>
            <a:r>
              <a:rPr lang="en-US" dirty="0"/>
              <a:t> </a:t>
            </a:r>
            <a:r>
              <a:rPr lang="en-US" dirty="0" err="1"/>
              <a:t>kích</a:t>
            </a:r>
            <a:r>
              <a:rPr lang="en-US" dirty="0"/>
              <a:t> </a:t>
            </a:r>
            <a:r>
              <a:rPr lang="en-US" dirty="0" err="1"/>
              <a:t>thước</a:t>
            </a:r>
            <a:r>
              <a:rPr lang="en-US" dirty="0"/>
              <a:t> </a:t>
            </a:r>
            <a:r>
              <a:rPr lang="en-US" dirty="0" err="1"/>
              <a:t>biên</a:t>
            </a:r>
            <a:endParaRPr lang="en-US" dirty="0"/>
          </a:p>
        </p:txBody>
      </p:sp>
    </p:spTree>
    <p:extLst>
      <p:ext uri="{BB962C8B-B14F-4D97-AF65-F5344CB8AC3E}">
        <p14:creationId xmlns:p14="http://schemas.microsoft.com/office/powerpoint/2010/main" val="156405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outHorizontal)">
                                      <p:cBhvr>
                                        <p:cTn id="7" dur="25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 calcmode="lin" valueType="num">
                                      <p:cBhvr additive="base">
                                        <p:cTn id="20" dur="25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1" dur="25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417783"/>
            <a:ext cx="6317121" cy="1264342"/>
          </a:xfrm>
        </p:spPr>
        <p:txBody>
          <a:bodyPr>
            <a:normAutofit fontScale="90000"/>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653142" y="1827064"/>
            <a:ext cx="5878287" cy="2472793"/>
          </a:xfrm>
        </p:spPr>
        <p:txBody>
          <a:bodyPr>
            <a:normAutofit/>
          </a:bodyPr>
          <a:lstStyle/>
          <a:p>
            <a:pPr marL="0" indent="0">
              <a:buNone/>
            </a:pPr>
            <a:r>
              <a:rPr lang="en-US" dirty="0" err="1"/>
              <a:t>Bước</a:t>
            </a:r>
            <a:r>
              <a:rPr lang="en-US" dirty="0"/>
              <a:t> 3: </a:t>
            </a:r>
            <a:r>
              <a:rPr lang="en-US" dirty="0" err="1"/>
              <a:t>Xác</a:t>
            </a:r>
            <a:r>
              <a:rPr lang="en-US" dirty="0"/>
              <a:t> </a:t>
            </a:r>
            <a:r>
              <a:rPr lang="en-US" dirty="0" err="1"/>
              <a:t>định</a:t>
            </a:r>
            <a:r>
              <a:rPr lang="en-US" dirty="0"/>
              <a:t> </a:t>
            </a:r>
            <a:r>
              <a:rPr lang="en-US" dirty="0" err="1"/>
              <a:t>và</a:t>
            </a:r>
            <a:r>
              <a:rPr lang="en-US" dirty="0"/>
              <a:t> </a:t>
            </a:r>
            <a:r>
              <a:rPr lang="en-US" dirty="0" err="1"/>
              <a:t>tách</a:t>
            </a:r>
            <a:r>
              <a:rPr lang="en-US" dirty="0"/>
              <a:t> </a:t>
            </a:r>
            <a:r>
              <a:rPr lang="en-US" dirty="0" err="1"/>
              <a:t>các</a:t>
            </a:r>
            <a:r>
              <a:rPr lang="en-US" dirty="0"/>
              <a:t> </a:t>
            </a:r>
            <a:r>
              <a:rPr lang="en-US" dirty="0" err="1"/>
              <a:t>thành</a:t>
            </a:r>
            <a:r>
              <a:rPr lang="en-US" dirty="0"/>
              <a:t> phần </a:t>
            </a:r>
            <a:r>
              <a:rPr lang="en-US" dirty="0" err="1"/>
              <a:t>trong</a:t>
            </a:r>
            <a:r>
              <a:rPr lang="en-US" dirty="0"/>
              <a:t> </a:t>
            </a:r>
            <a:r>
              <a:rPr lang="en-US" dirty="0" err="1"/>
              <a:t>thẻ</a:t>
            </a:r>
            <a:r>
              <a:rPr lang="en-US" dirty="0"/>
              <a:t> </a:t>
            </a:r>
            <a:r>
              <a:rPr lang="en-US" dirty="0" err="1"/>
              <a:t>căn</a:t>
            </a:r>
            <a:r>
              <a:rPr lang="en-US" dirty="0"/>
              <a:t> </a:t>
            </a:r>
            <a:r>
              <a:rPr lang="en-US" dirty="0" err="1" smtClean="0"/>
              <a:t>cước</a:t>
            </a:r>
            <a:endParaRPr lang="en-US" dirty="0" smtClean="0"/>
          </a:p>
          <a:p>
            <a:pPr marL="0" indent="0" algn="just">
              <a:buNone/>
            </a:pPr>
            <a:r>
              <a:rPr lang="en-US" dirty="0" smtClean="0"/>
              <a:t>+</a:t>
            </a:r>
            <a:r>
              <a:rPr lang="vi-VN" dirty="0" smtClean="0"/>
              <a:t> Riêng với vùng Số thẻ học viên, vì vị trí vùng này cố định góc dưới cùng bên trái của vùng Dữ liệu cần trích xuất, ta khoanh vùng cố định trong vùng:</a:t>
            </a:r>
          </a:p>
          <a:p>
            <a:pPr marL="0" indent="0" algn="just">
              <a:buNone/>
            </a:pPr>
            <a:r>
              <a:rPr lang="vi-VN" dirty="0" smtClean="0"/>
              <a:t>[0.55 * width: width, 0.9 * height:height]</a:t>
            </a:r>
            <a:endParaRPr lang="en-US" dirty="0" smtClean="0"/>
          </a:p>
          <a:p>
            <a:pPr marL="0" indent="0" algn="just">
              <a:buNone/>
            </a:pPr>
            <a:r>
              <a:rPr lang="en-US" dirty="0" smtClean="0"/>
              <a:t>- </a:t>
            </a:r>
            <a:r>
              <a:rPr lang="en-US" dirty="0" err="1" smtClean="0"/>
              <a:t>Sau</a:t>
            </a:r>
            <a:r>
              <a:rPr lang="en-US" dirty="0" smtClean="0"/>
              <a:t> </a:t>
            </a:r>
            <a:r>
              <a:rPr lang="en-US" dirty="0" err="1" smtClean="0"/>
              <a:t>đó</a:t>
            </a:r>
            <a:r>
              <a:rPr lang="en-US" dirty="0" smtClean="0"/>
              <a:t> </a:t>
            </a:r>
            <a:r>
              <a:rPr lang="en-US" dirty="0" err="1" smtClean="0"/>
              <a:t>tiến</a:t>
            </a:r>
            <a:r>
              <a:rPr lang="en-US" dirty="0" smtClean="0"/>
              <a:t> </a:t>
            </a:r>
            <a:r>
              <a:rPr lang="en-US" dirty="0" err="1" smtClean="0"/>
              <a:t>hành</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như</a:t>
            </a:r>
            <a:r>
              <a:rPr lang="en-US" dirty="0" smtClean="0"/>
              <a:t> </a:t>
            </a:r>
            <a:r>
              <a:rPr lang="en-US" dirty="0" err="1" smtClean="0"/>
              <a:t>các</a:t>
            </a:r>
            <a:r>
              <a:rPr lang="en-US" dirty="0" smtClean="0"/>
              <a:t> </a:t>
            </a:r>
            <a:r>
              <a:rPr lang="en-US" dirty="0" err="1" smtClean="0"/>
              <a:t>vùng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khác</a:t>
            </a:r>
            <a:r>
              <a:rPr lang="en-US" dirty="0" smtClean="0"/>
              <a:t>, ta </a:t>
            </a:r>
            <a:r>
              <a:rPr lang="en-US" dirty="0" err="1" smtClean="0"/>
              <a:t>thu</a:t>
            </a:r>
            <a:r>
              <a:rPr lang="en-US" dirty="0" smtClean="0"/>
              <a:t> </a:t>
            </a:r>
            <a:r>
              <a:rPr lang="en-US" dirty="0" err="1" smtClean="0"/>
              <a:t>được</a:t>
            </a:r>
            <a:r>
              <a:rPr lang="en-US" dirty="0" smtClean="0"/>
              <a:t> </a:t>
            </a:r>
            <a:r>
              <a:rPr lang="en-US" dirty="0" err="1" smtClean="0"/>
              <a:t>tập</a:t>
            </a:r>
            <a:r>
              <a:rPr lang="en-US" dirty="0" smtClean="0"/>
              <a:t> </a:t>
            </a:r>
            <a:r>
              <a:rPr lang="en-US" dirty="0" err="1" smtClean="0"/>
              <a:t>ảnh</a:t>
            </a:r>
            <a:r>
              <a:rPr lang="en-US" dirty="0" smtClean="0"/>
              <a:t> </a:t>
            </a:r>
            <a:r>
              <a:rPr lang="en-US" dirty="0" err="1" smtClean="0"/>
              <a:t>các</a:t>
            </a:r>
            <a:r>
              <a:rPr lang="en-US" dirty="0" smtClean="0"/>
              <a:t> </a:t>
            </a:r>
            <a:r>
              <a:rPr lang="en-US" dirty="0" err="1" smtClean="0"/>
              <a:t>vùng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cần</a:t>
            </a:r>
            <a:r>
              <a:rPr lang="en-US" dirty="0" smtClean="0"/>
              <a:t> </a:t>
            </a:r>
            <a:r>
              <a:rPr lang="en-US" dirty="0" err="1" smtClean="0"/>
              <a:t>trích</a:t>
            </a:r>
            <a:r>
              <a:rPr lang="en-US" dirty="0" smtClean="0"/>
              <a:t> xuất </a:t>
            </a:r>
            <a:r>
              <a:rPr lang="en-US" dirty="0" err="1" smtClean="0"/>
              <a:t>thông</a:t>
            </a:r>
            <a:r>
              <a:rPr lang="en-US" dirty="0" smtClean="0"/>
              <a:t> tin.</a:t>
            </a:r>
            <a:endParaRPr lang="vi-VN" dirty="0" smtClean="0"/>
          </a:p>
          <a:p>
            <a:pPr marL="0" indent="0">
              <a:buNone/>
            </a:pPr>
            <a:endParaRPr lang="vi-VN" dirty="0" smtClean="0"/>
          </a:p>
          <a:p>
            <a:pPr marL="0" indent="0">
              <a:buNone/>
            </a:pPr>
            <a:endParaRPr lang="en-US" dirty="0" smtClean="0"/>
          </a:p>
          <a:p>
            <a:pPr marL="0" indent="0">
              <a:buNone/>
            </a:pPr>
            <a:endParaRPr lang="en-US" dirty="0" smtClean="0"/>
          </a:p>
        </p:txBody>
      </p:sp>
      <p:sp>
        <p:nvSpPr>
          <p:cNvPr id="14" name="Rectangle 13"/>
          <p:cNvSpPr/>
          <p:nvPr/>
        </p:nvSpPr>
        <p:spPr>
          <a:xfrm>
            <a:off x="7295140" y="5435358"/>
            <a:ext cx="3717684" cy="646331"/>
          </a:xfrm>
          <a:prstGeom prst="rect">
            <a:avLst/>
          </a:prstGeom>
        </p:spPr>
        <p:txBody>
          <a:bodyPr wrap="none">
            <a:spAutoFit/>
          </a:bodyPr>
          <a:lstStyle/>
          <a:p>
            <a:r>
              <a:rPr lang="en-US" dirty="0" err="1" smtClean="0">
                <a:latin typeface="Times New Roman" panose="02020603050405020304" pitchFamily="18" charset="0"/>
                <a:ea typeface="Calibri" panose="020F0502020204030204" pitchFamily="34" charset="0"/>
              </a:rPr>
              <a:t>Hình</a:t>
            </a:r>
            <a:r>
              <a:rPr lang="en-US" dirty="0" smtClean="0">
                <a:latin typeface="Times New Roman" panose="02020603050405020304" pitchFamily="18" charset="0"/>
                <a:ea typeface="Calibri" panose="020F0502020204030204" pitchFamily="34" charset="0"/>
              </a:rPr>
              <a:t> 12. </a:t>
            </a:r>
            <a:r>
              <a:rPr lang="en-US" dirty="0" err="1"/>
              <a:t>Ảnh</a:t>
            </a:r>
            <a:r>
              <a:rPr lang="en-US" dirty="0"/>
              <a:t> </a:t>
            </a:r>
            <a:r>
              <a:rPr lang="en-US" dirty="0" err="1"/>
              <a:t>của</a:t>
            </a:r>
            <a:r>
              <a:rPr lang="en-US" dirty="0"/>
              <a:t> </a:t>
            </a:r>
            <a:r>
              <a:rPr lang="en-US" dirty="0" err="1"/>
              <a:t>các</a:t>
            </a:r>
            <a:r>
              <a:rPr lang="en-US" dirty="0"/>
              <a:t> </a:t>
            </a:r>
            <a:r>
              <a:rPr lang="en-US" dirty="0" err="1"/>
              <a:t>vùng</a:t>
            </a:r>
            <a:r>
              <a:rPr lang="en-US" dirty="0"/>
              <a:t> </a:t>
            </a:r>
            <a:r>
              <a:rPr lang="en-US" dirty="0" err="1"/>
              <a:t>dữ</a:t>
            </a:r>
            <a:r>
              <a:rPr lang="en-US" dirty="0"/>
              <a:t> </a:t>
            </a:r>
            <a:r>
              <a:rPr lang="en-US" dirty="0" err="1"/>
              <a:t>liệu</a:t>
            </a:r>
            <a:r>
              <a:rPr lang="en-US" dirty="0"/>
              <a:t> </a:t>
            </a:r>
            <a:endParaRPr lang="en-US" dirty="0" smtClean="0"/>
          </a:p>
          <a:p>
            <a:pPr algn="ctr"/>
            <a:r>
              <a:rPr lang="en-US" dirty="0" err="1" smtClean="0"/>
              <a:t>thu</a:t>
            </a:r>
            <a:r>
              <a:rPr lang="en-US" dirty="0" smtClean="0"/>
              <a:t> </a:t>
            </a:r>
            <a:r>
              <a:rPr lang="en-US" dirty="0" err="1"/>
              <a:t>được</a:t>
            </a:r>
            <a:r>
              <a:rPr lang="en-US" dirty="0"/>
              <a:t> </a:t>
            </a:r>
            <a:r>
              <a:rPr lang="en-US" dirty="0" err="1"/>
              <a:t>sau</a:t>
            </a:r>
            <a:r>
              <a:rPr lang="en-US" dirty="0"/>
              <a:t> </a:t>
            </a:r>
            <a:r>
              <a:rPr lang="en-US" dirty="0" err="1"/>
              <a:t>khi</a:t>
            </a:r>
            <a:r>
              <a:rPr lang="en-US" dirty="0"/>
              <a:t> </a:t>
            </a:r>
            <a:r>
              <a:rPr lang="en-US" dirty="0" err="1"/>
              <a:t>tách</a:t>
            </a:r>
            <a:endParaRPr lang="en-US" dirty="0"/>
          </a:p>
        </p:txBody>
      </p:sp>
      <p:pic>
        <p:nvPicPr>
          <p:cNvPr id="8" name="Picture 7" descr="C:\Users\Katsukid\Desktop\areas_20.jpg"/>
          <p:cNvPicPr/>
          <p:nvPr/>
        </p:nvPicPr>
        <p:blipFill>
          <a:blip r:embed="rId3">
            <a:extLst>
              <a:ext uri="{28A0092B-C50C-407E-A947-70E740481C1C}">
                <a14:useLocalDpi xmlns:a14="http://schemas.microsoft.com/office/drawing/2010/main" val="0"/>
              </a:ext>
            </a:extLst>
          </a:blip>
          <a:srcRect/>
          <a:stretch>
            <a:fillRect/>
          </a:stretch>
        </p:blipFill>
        <p:spPr bwMode="auto">
          <a:xfrm>
            <a:off x="6850520" y="870819"/>
            <a:ext cx="4606925" cy="4419600"/>
          </a:xfrm>
          <a:prstGeom prst="rect">
            <a:avLst/>
          </a:prstGeom>
          <a:noFill/>
          <a:ln>
            <a:noFill/>
          </a:ln>
        </p:spPr>
      </p:pic>
    </p:spTree>
    <p:extLst>
      <p:ext uri="{BB962C8B-B14F-4D97-AF65-F5344CB8AC3E}">
        <p14:creationId xmlns:p14="http://schemas.microsoft.com/office/powerpoint/2010/main" val="186210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Horizontal)">
                                      <p:cBhvr>
                                        <p:cTn id="7" dur="25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481318"/>
            <a:ext cx="6317121" cy="1264342"/>
          </a:xfrm>
        </p:spPr>
        <p:txBody>
          <a:bodyPr>
            <a:normAutofit fontScale="90000"/>
          </a:bodyPr>
          <a:lstStyle/>
          <a:p>
            <a:r>
              <a:rPr lang="en-US" dirty="0" smtClean="0"/>
              <a:t>II. </a:t>
            </a:r>
            <a:r>
              <a:rPr lang="en-US" dirty="0" err="1" smtClean="0"/>
              <a:t>Nghiên</a:t>
            </a:r>
            <a:r>
              <a:rPr lang="en-US" dirty="0" smtClean="0"/>
              <a:t> </a:t>
            </a:r>
            <a:r>
              <a:rPr lang="en-US" dirty="0"/>
              <a:t>cứu ứng dụng thư </a:t>
            </a:r>
            <a:r>
              <a:rPr lang="en-US" dirty="0" err="1"/>
              <a:t>viện</a:t>
            </a:r>
            <a:r>
              <a:rPr lang="en-US" dirty="0"/>
              <a:t> </a:t>
            </a:r>
            <a:r>
              <a:rPr lang="en-US" dirty="0" smtClean="0"/>
              <a:t>Tesseract</a:t>
            </a:r>
            <a:endParaRPr lang="en-US" dirty="0"/>
          </a:p>
        </p:txBody>
      </p:sp>
      <p:sp>
        <p:nvSpPr>
          <p:cNvPr id="3" name="Content Placeholder 2"/>
          <p:cNvSpPr>
            <a:spLocks noGrp="1"/>
          </p:cNvSpPr>
          <p:nvPr>
            <p:ph idx="1"/>
          </p:nvPr>
        </p:nvSpPr>
        <p:spPr>
          <a:xfrm>
            <a:off x="762000" y="1827064"/>
            <a:ext cx="10515600" cy="4399565"/>
          </a:xfrm>
        </p:spPr>
        <p:txBody>
          <a:bodyPr>
            <a:normAutofit/>
          </a:bodyPr>
          <a:lstStyle/>
          <a:p>
            <a:pPr marL="0" indent="0">
              <a:buNone/>
            </a:pPr>
            <a:r>
              <a:rPr lang="vi-VN" dirty="0"/>
              <a:t>Bước 4: Nhận dạng ký tự từ các ảnh đã tách với thư viện </a:t>
            </a:r>
            <a:r>
              <a:rPr lang="vi-VN" dirty="0" smtClean="0"/>
              <a:t>Tesseract</a:t>
            </a:r>
            <a:endParaRPr lang="en-US" dirty="0" smtClean="0"/>
          </a:p>
          <a:p>
            <a:pPr marL="0" indent="0">
              <a:buNone/>
            </a:pPr>
            <a:r>
              <a:rPr lang="vi-VN" dirty="0"/>
              <a:t>- Với mỗi ảnh thu được ở trên, ta sử dụng thư viện Tesseract </a:t>
            </a:r>
          </a:p>
          <a:p>
            <a:pPr marL="0" indent="0">
              <a:buNone/>
            </a:pPr>
            <a:r>
              <a:rPr lang="vi-VN" dirty="0"/>
              <a:t>+ Sử dụng cú pháp:</a:t>
            </a:r>
          </a:p>
          <a:p>
            <a:pPr marL="0" indent="0">
              <a:buNone/>
            </a:pPr>
            <a:r>
              <a:rPr lang="en-US" dirty="0" smtClean="0"/>
              <a:t>    </a:t>
            </a:r>
            <a:r>
              <a:rPr lang="vi-VN" dirty="0" smtClean="0"/>
              <a:t>text </a:t>
            </a:r>
            <a:r>
              <a:rPr lang="vi-VN" dirty="0"/>
              <a:t>= pytesseract.image_to_string(img, lang='vie', config='--psm 7' + option</a:t>
            </a:r>
          </a:p>
          <a:p>
            <a:pPr marL="0" indent="0">
              <a:buNone/>
            </a:pPr>
            <a:r>
              <a:rPr lang="vi-VN" dirty="0"/>
              <a:t>+ Với các dữ liệu số, ta thiết lập whitelist chỉ có ký tự số (vẫn nhận dạng được ký tự đặc biệt):</a:t>
            </a:r>
          </a:p>
          <a:p>
            <a:pPr marL="0" indent="0">
              <a:buNone/>
            </a:pPr>
            <a:r>
              <a:rPr lang="en-US" dirty="0" smtClean="0"/>
              <a:t>     </a:t>
            </a:r>
            <a:r>
              <a:rPr lang="vi-VN" dirty="0" smtClean="0"/>
              <a:t>option </a:t>
            </a:r>
            <a:r>
              <a:rPr lang="vi-VN" dirty="0"/>
              <a:t>= '-c tessedit_char_whitelist=1234567890'</a:t>
            </a:r>
          </a:p>
          <a:p>
            <a:pPr marL="0" indent="0">
              <a:buNone/>
            </a:pPr>
            <a:r>
              <a:rPr lang="vi-VN" dirty="0"/>
              <a:t>+ Với Họ và tên, ta thiết lập chỉ nhận các ký tự chữ cái: </a:t>
            </a:r>
          </a:p>
          <a:p>
            <a:pPr marL="0" indent="0">
              <a:buNone/>
            </a:pPr>
            <a:r>
              <a:rPr lang="en-US" dirty="0" smtClean="0"/>
              <a:t>     </a:t>
            </a:r>
            <a:r>
              <a:rPr lang="vi-VN" dirty="0" smtClean="0"/>
              <a:t>option </a:t>
            </a:r>
            <a:r>
              <a:rPr lang="vi-VN" dirty="0"/>
              <a:t>= '-c tessedit_char_whitelist = ABCDEFGHIJKLMNOPQRSTUWVXYZÁÀẢÃẠẤẦẪẨẬĂẰẮẴẲẶƠỜỚỞỠỢÔỒỐỔỖỘƯỪỨỬỰỮÍÌĨỊỈÙÚỦỤŨÈÉẺẸẼYÝỲỸỴỶÊỀẾỂỄỆĐ'</a:t>
            </a:r>
          </a:p>
          <a:p>
            <a:pPr marL="0" indent="0">
              <a:buNone/>
            </a:pPr>
            <a:endParaRPr lang="en-US" dirty="0" smtClean="0"/>
          </a:p>
        </p:txBody>
      </p:sp>
    </p:spTree>
    <p:extLst>
      <p:ext uri="{BB962C8B-B14F-4D97-AF65-F5344CB8AC3E}">
        <p14:creationId xmlns:p14="http://schemas.microsoft.com/office/powerpoint/2010/main" val="18034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481318"/>
            <a:ext cx="6317121" cy="1264342"/>
          </a:xfrm>
        </p:spPr>
        <p:txBody>
          <a:bodyPr>
            <a:normAutofit fontScale="90000"/>
          </a:bodyPr>
          <a:lstStyle/>
          <a:p>
            <a:r>
              <a:rPr lang="en-US" dirty="0" smtClean="0">
                <a:latin typeface="Times New Roman" panose="02020603050405020304" pitchFamily="18" charset="0"/>
                <a:cs typeface="Times New Roman" panose="02020603050405020304" pitchFamily="18" charset="0"/>
              </a:rPr>
              <a:t>II. </a:t>
            </a:r>
            <a:r>
              <a:rPr lang="en-US" dirty="0" err="1" smtClean="0">
                <a:latin typeface="Times New Roman" panose="02020603050405020304" pitchFamily="18" charset="0"/>
                <a:cs typeface="Times New Roman" panose="02020603050405020304" pitchFamily="18" charset="0"/>
              </a:rPr>
              <a:t>Nghiên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cứu ứng dụng thư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Tesseract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46314" y="1827064"/>
            <a:ext cx="5932715" cy="720193"/>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Bước 4: Nhận dạng ký tự từ các ảnh đã tách với thư viện </a:t>
            </a:r>
            <a:r>
              <a:rPr lang="vi-VN" dirty="0" smtClean="0">
                <a:latin typeface="Times New Roman" panose="02020603050405020304" pitchFamily="18" charset="0"/>
                <a:cs typeface="Times New Roman" panose="02020603050405020304" pitchFamily="18" charset="0"/>
              </a:rPr>
              <a:t>Tesseract</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pic>
        <p:nvPicPr>
          <p:cNvPr id="4" name="Picture 3" descr="C:\Users\Katsukid\Desktop\result_17.jpg"/>
          <p:cNvPicPr/>
          <p:nvPr/>
        </p:nvPicPr>
        <p:blipFill>
          <a:blip r:embed="rId3">
            <a:extLst>
              <a:ext uri="{28A0092B-C50C-407E-A947-70E740481C1C}">
                <a14:useLocalDpi xmlns:a14="http://schemas.microsoft.com/office/drawing/2010/main" val="0"/>
              </a:ext>
            </a:extLst>
          </a:blip>
          <a:srcRect/>
          <a:stretch>
            <a:fillRect/>
          </a:stretch>
        </p:blipFill>
        <p:spPr bwMode="auto">
          <a:xfrm>
            <a:off x="6270170" y="1357402"/>
            <a:ext cx="5344887" cy="4216084"/>
          </a:xfrm>
          <a:prstGeom prst="rect">
            <a:avLst/>
          </a:prstGeom>
          <a:noFill/>
          <a:ln>
            <a:noFill/>
          </a:ln>
        </p:spPr>
      </p:pic>
      <p:sp>
        <p:nvSpPr>
          <p:cNvPr id="5" name="Rectangle 4"/>
          <p:cNvSpPr/>
          <p:nvPr/>
        </p:nvSpPr>
        <p:spPr>
          <a:xfrm>
            <a:off x="7216972" y="5690268"/>
            <a:ext cx="3425938" cy="646331"/>
          </a:xfrm>
          <a:prstGeom prst="rect">
            <a:avLst/>
          </a:prstGeom>
        </p:spPr>
        <p:txBody>
          <a:bodyPr wrap="none">
            <a:spAutoFit/>
          </a:bodyPr>
          <a:lstStyle/>
          <a:p>
            <a:r>
              <a:rPr lang="en-US" dirty="0" err="1" smtClean="0">
                <a:latin typeface="Times New Roman" panose="02020603050405020304" pitchFamily="18" charset="0"/>
                <a:ea typeface="Calibri" panose="020F0502020204030204" pitchFamily="34" charset="0"/>
                <a:cs typeface="Times New Roman" panose="02020603050405020304" pitchFamily="18" charset="0"/>
              </a:rPr>
              <a:t>Hình</a:t>
            </a:r>
            <a:r>
              <a:rPr lang="en-US" dirty="0" smtClean="0">
                <a:latin typeface="Times New Roman" panose="02020603050405020304" pitchFamily="18" charset="0"/>
                <a:ea typeface="Calibri" panose="020F0502020204030204" pitchFamily="34" charset="0"/>
                <a:cs typeface="Times New Roman" panose="02020603050405020304" pitchFamily="18" charset="0"/>
              </a:rPr>
              <a:t> 13. </a:t>
            </a:r>
            <a:r>
              <a:rPr lang="en-US" dirty="0">
                <a:latin typeface="Times New Roman" panose="02020603050405020304" pitchFamily="18" charset="0"/>
                <a:cs typeface="Times New Roman" panose="02020603050405020304" pitchFamily="18" charset="0"/>
              </a:rPr>
              <a:t>Kết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p>
          <a:p>
            <a:pPr algn="ctr"/>
            <a:r>
              <a:rPr lang="en-US" dirty="0" smtClean="0">
                <a:latin typeface="Times New Roman" panose="02020603050405020304" pitchFamily="18" charset="0"/>
                <a:cs typeface="Times New Roman" panose="02020603050405020304" pitchFamily="18" charset="0"/>
              </a:rPr>
              <a:t>sử </a:t>
            </a:r>
            <a:r>
              <a:rPr lang="en-US" dirty="0">
                <a:latin typeface="Times New Roman" panose="02020603050405020304" pitchFamily="18" charset="0"/>
                <a:cs typeface="Times New Roman" panose="02020603050405020304" pitchFamily="18" charset="0"/>
              </a:rPr>
              <a:t>dụng </a:t>
            </a: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Tesseract</a:t>
            </a:r>
          </a:p>
        </p:txBody>
      </p:sp>
    </p:spTree>
    <p:extLst>
      <p:ext uri="{BB962C8B-B14F-4D97-AF65-F5344CB8AC3E}">
        <p14:creationId xmlns:p14="http://schemas.microsoft.com/office/powerpoint/2010/main" val="174836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II. </a:t>
            </a:r>
            <a:r>
              <a:rPr lang="en-US" dirty="0" err="1"/>
              <a:t>Nghiên</a:t>
            </a:r>
            <a:r>
              <a:rPr lang="en-US" dirty="0"/>
              <a:t> </a:t>
            </a:r>
            <a:r>
              <a:rPr lang="en-US" dirty="0" err="1"/>
              <a:t>cứu</a:t>
            </a:r>
            <a:r>
              <a:rPr lang="en-US" dirty="0"/>
              <a:t> </a:t>
            </a:r>
            <a:r>
              <a:rPr lang="en-US" dirty="0" err="1"/>
              <a:t>ứng</a:t>
            </a:r>
            <a:r>
              <a:rPr lang="en-US" dirty="0"/>
              <a:t> dụng </a:t>
            </a:r>
            <a:r>
              <a:rPr lang="en-US" dirty="0" err="1"/>
              <a:t>thư</a:t>
            </a:r>
            <a:r>
              <a:rPr lang="en-US" dirty="0"/>
              <a:t> </a:t>
            </a:r>
            <a:r>
              <a:rPr lang="en-US" dirty="0" err="1"/>
              <a:t>viện</a:t>
            </a:r>
            <a:r>
              <a:rPr lang="en-US" dirty="0"/>
              <a:t> Tesseract</a:t>
            </a:r>
          </a:p>
        </p:txBody>
      </p:sp>
      <p:sp>
        <p:nvSpPr>
          <p:cNvPr id="3" name="Content Placeholder 2"/>
          <p:cNvSpPr>
            <a:spLocks noGrp="1"/>
          </p:cNvSpPr>
          <p:nvPr>
            <p:ph idx="1"/>
          </p:nvPr>
        </p:nvSpPr>
        <p:spPr>
          <a:xfrm>
            <a:off x="1066800" y="1676400"/>
            <a:ext cx="10058400" cy="881743"/>
          </a:xfrm>
        </p:spPr>
        <p:txBody>
          <a:bodyPr/>
          <a:lstStyle/>
          <a:p>
            <a:pPr marL="0" indent="0">
              <a:buNone/>
            </a:pPr>
            <a:r>
              <a:rPr lang="en-US" dirty="0" smtClean="0"/>
              <a:t>5. </a:t>
            </a:r>
            <a:r>
              <a:rPr lang="en-US" dirty="0" err="1" smtClean="0"/>
              <a:t>Đánh</a:t>
            </a:r>
            <a:r>
              <a:rPr lang="en-US" dirty="0" smtClean="0"/>
              <a:t> </a:t>
            </a:r>
            <a:r>
              <a:rPr lang="en-US" dirty="0" err="1" smtClean="0"/>
              <a:t>giá</a:t>
            </a:r>
            <a:endParaRPr lang="en-US" dirty="0" smtClean="0"/>
          </a:p>
          <a:p>
            <a:pPr marL="0" indent="0">
              <a:buNone/>
            </a:pPr>
            <a:r>
              <a:rPr lang="en-US" dirty="0" smtClean="0"/>
              <a:t># </a:t>
            </a:r>
            <a:r>
              <a:rPr lang="en-US" dirty="0" err="1" smtClean="0"/>
              <a:t>Độ</a:t>
            </a:r>
            <a:r>
              <a:rPr lang="en-US" dirty="0" smtClean="0"/>
              <a:t> </a:t>
            </a:r>
            <a:r>
              <a:rPr lang="en-US" dirty="0" err="1"/>
              <a:t>chính</a:t>
            </a:r>
            <a:r>
              <a:rPr lang="en-US" dirty="0"/>
              <a:t> </a:t>
            </a:r>
            <a:r>
              <a:rPr lang="en-US" dirty="0" err="1"/>
              <a:t>xác</a:t>
            </a:r>
            <a:r>
              <a:rPr lang="en-US" dirty="0"/>
              <a:t> </a:t>
            </a:r>
            <a:r>
              <a:rPr lang="en-US" dirty="0" err="1"/>
              <a:t>của</a:t>
            </a:r>
            <a:r>
              <a:rPr lang="en-US" dirty="0"/>
              <a:t> </a:t>
            </a:r>
            <a:r>
              <a:rPr lang="en-US" dirty="0" err="1"/>
              <a:t>giải</a:t>
            </a:r>
            <a:r>
              <a:rPr lang="en-US" dirty="0"/>
              <a:t> </a:t>
            </a:r>
            <a:r>
              <a:rPr lang="en-US" dirty="0" err="1"/>
              <a:t>thuật</a:t>
            </a:r>
            <a:r>
              <a:rPr lang="en-US" dirty="0"/>
              <a:t> </a:t>
            </a:r>
            <a:r>
              <a:rPr lang="en-US" dirty="0" err="1"/>
              <a:t>trên</a:t>
            </a:r>
            <a:r>
              <a:rPr lang="en-US" dirty="0"/>
              <a:t> 20 </a:t>
            </a:r>
            <a:r>
              <a:rPr lang="en-US" dirty="0" err="1"/>
              <a:t>ảnh</a:t>
            </a:r>
            <a:r>
              <a:rPr lang="en-US" dirty="0"/>
              <a:t> </a:t>
            </a:r>
            <a:r>
              <a:rPr lang="en-US" dirty="0" err="1"/>
              <a:t>thử</a:t>
            </a:r>
            <a:r>
              <a:rPr lang="en-US" dirty="0"/>
              <a:t> </a:t>
            </a:r>
            <a:r>
              <a:rPr lang="en-US" dirty="0" err="1" smtClean="0"/>
              <a:t>nghiệm</a:t>
            </a:r>
            <a:r>
              <a:rPr lang="en-US" dirty="0" smtClean="0"/>
              <a:t>:</a:t>
            </a:r>
          </a:p>
        </p:txBody>
      </p:sp>
      <p:graphicFrame>
        <p:nvGraphicFramePr>
          <p:cNvPr id="6" name="Table 5"/>
          <p:cNvGraphicFramePr>
            <a:graphicFrameLocks noGrp="1"/>
          </p:cNvGraphicFramePr>
          <p:nvPr>
            <p:extLst>
              <p:ext uri="{D42A27DB-BD31-4B8C-83A1-F6EECF244321}">
                <p14:modId xmlns:p14="http://schemas.microsoft.com/office/powerpoint/2010/main" val="3381865311"/>
              </p:ext>
            </p:extLst>
          </p:nvPr>
        </p:nvGraphicFramePr>
        <p:xfrm>
          <a:off x="1066800" y="2558143"/>
          <a:ext cx="9862365" cy="3243944"/>
        </p:xfrm>
        <a:graphic>
          <a:graphicData uri="http://schemas.openxmlformats.org/drawingml/2006/table">
            <a:tbl>
              <a:tblPr firstRow="1" firstCol="1" bandRow="1">
                <a:tableStyleId>{5C22544A-7EE6-4342-B048-85BDC9FD1C3A}</a:tableStyleId>
              </a:tblPr>
              <a:tblGrid>
                <a:gridCol w="750648">
                  <a:extLst>
                    <a:ext uri="{9D8B030D-6E8A-4147-A177-3AD203B41FA5}">
                      <a16:colId xmlns:a16="http://schemas.microsoft.com/office/drawing/2014/main" val="600121420"/>
                    </a:ext>
                  </a:extLst>
                </a:gridCol>
                <a:gridCol w="2220449">
                  <a:extLst>
                    <a:ext uri="{9D8B030D-6E8A-4147-A177-3AD203B41FA5}">
                      <a16:colId xmlns:a16="http://schemas.microsoft.com/office/drawing/2014/main" val="3174985230"/>
                    </a:ext>
                  </a:extLst>
                </a:gridCol>
                <a:gridCol w="1948537">
                  <a:extLst>
                    <a:ext uri="{9D8B030D-6E8A-4147-A177-3AD203B41FA5}">
                      <a16:colId xmlns:a16="http://schemas.microsoft.com/office/drawing/2014/main" val="1357450015"/>
                    </a:ext>
                  </a:extLst>
                </a:gridCol>
                <a:gridCol w="1689221">
                  <a:extLst>
                    <a:ext uri="{9D8B030D-6E8A-4147-A177-3AD203B41FA5}">
                      <a16:colId xmlns:a16="http://schemas.microsoft.com/office/drawing/2014/main" val="265722637"/>
                    </a:ext>
                  </a:extLst>
                </a:gridCol>
                <a:gridCol w="1706019">
                  <a:extLst>
                    <a:ext uri="{9D8B030D-6E8A-4147-A177-3AD203B41FA5}">
                      <a16:colId xmlns:a16="http://schemas.microsoft.com/office/drawing/2014/main" val="932598347"/>
                    </a:ext>
                  </a:extLst>
                </a:gridCol>
                <a:gridCol w="1547491">
                  <a:extLst>
                    <a:ext uri="{9D8B030D-6E8A-4147-A177-3AD203B41FA5}">
                      <a16:colId xmlns:a16="http://schemas.microsoft.com/office/drawing/2014/main" val="3424252353"/>
                    </a:ext>
                  </a:extLst>
                </a:gridCol>
              </a:tblGrid>
              <a:tr h="977121">
                <a:tc>
                  <a:txBody>
                    <a:bodyPr/>
                    <a:lstStyle/>
                    <a:p>
                      <a:pPr algn="ctr">
                        <a:lnSpc>
                          <a:spcPct val="112000"/>
                        </a:lnSpc>
                        <a:spcBef>
                          <a:spcPts val="720"/>
                        </a:spcBef>
                        <a:spcAft>
                          <a:spcPts val="720"/>
                        </a:spcAft>
                      </a:pPr>
                      <a:r>
                        <a:rPr lang="en-US" sz="1800" dirty="0">
                          <a:effectLst/>
                          <a:latin typeface="Times New Roman" panose="02020603050405020304" pitchFamily="18" charset="0"/>
                          <a:cs typeface="Times New Roman" panose="02020603050405020304" pitchFamily="18" charset="0"/>
                        </a:rPr>
                        <a:t>STT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dirty="0" err="1">
                          <a:effectLst/>
                          <a:latin typeface="Times New Roman" panose="02020603050405020304" pitchFamily="18" charset="0"/>
                          <a:cs typeface="Times New Roman" panose="02020603050405020304" pitchFamily="18" charset="0"/>
                        </a:rPr>
                        <a:t>Nội</a:t>
                      </a:r>
                      <a:r>
                        <a:rPr lang="en-US" sz="1800" dirty="0">
                          <a:effectLst/>
                          <a:latin typeface="Times New Roman" panose="02020603050405020304" pitchFamily="18" charset="0"/>
                          <a:cs typeface="Times New Roman" panose="02020603050405020304" pitchFamily="18" charset="0"/>
                        </a:rPr>
                        <a:t> dung </a:t>
                      </a:r>
                      <a:r>
                        <a:rPr lang="en-US" sz="1800" dirty="0" err="1">
                          <a:effectLst/>
                          <a:latin typeface="Times New Roman" panose="02020603050405020304" pitchFamily="18" charset="0"/>
                          <a:cs typeface="Times New Roman" panose="02020603050405020304" pitchFamily="18" charset="0"/>
                        </a:rPr>
                        <a:t>đánh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giá</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Số lần áp dụng trên mỗi ảnh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Tổng số lần áp dụng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Số lần chính xác</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dirty="0" err="1">
                          <a:effectLst/>
                          <a:latin typeface="Times New Roman" panose="02020603050405020304" pitchFamily="18" charset="0"/>
                          <a:cs typeface="Times New Roman" panose="02020603050405020304" pitchFamily="18" charset="0"/>
                        </a:rPr>
                        <a:t>Tỷ</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lệ</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chính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xác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3670944"/>
                  </a:ext>
                </a:extLst>
              </a:tr>
              <a:tr h="977121">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Đánh giá khoanh vùng lựa chọn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dirty="0">
                          <a:effectLst/>
                          <a:latin typeface="Times New Roman" panose="02020603050405020304" pitchFamily="18" charset="0"/>
                          <a:cs typeface="Times New Roman" panose="02020603050405020304" pitchFamily="18" charset="0"/>
                        </a:rPr>
                        <a:t>20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dirty="0">
                          <a:effectLst/>
                          <a:latin typeface="Times New Roman" panose="02020603050405020304" pitchFamily="18" charset="0"/>
                          <a:cs typeface="Times New Roman" panose="02020603050405020304" pitchFamily="18" charset="0"/>
                        </a:rPr>
                        <a:t>20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100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4450368"/>
                  </a:ext>
                </a:extLst>
              </a:tr>
              <a:tr h="644851">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Đánh giá bóc tách ký tự</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100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dirty="0">
                          <a:effectLst/>
                          <a:latin typeface="Times New Roman" panose="02020603050405020304" pitchFamily="18" charset="0"/>
                          <a:cs typeface="Times New Roman" panose="02020603050405020304" pitchFamily="18" charset="0"/>
                        </a:rPr>
                        <a:t>100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dirty="0">
                          <a:effectLst/>
                          <a:latin typeface="Times New Roman" panose="02020603050405020304" pitchFamily="18" charset="0"/>
                          <a:cs typeface="Times New Roman" panose="02020603050405020304" pitchFamily="18" charset="0"/>
                        </a:rPr>
                        <a:t>100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2378815"/>
                  </a:ext>
                </a:extLst>
              </a:tr>
              <a:tr h="644851">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Đánh giá nhận dạng ký tự</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x</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924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a:effectLst/>
                          <a:latin typeface="Times New Roman" panose="02020603050405020304" pitchFamily="18" charset="0"/>
                          <a:cs typeface="Times New Roman" panose="02020603050405020304" pitchFamily="18" charset="0"/>
                        </a:rPr>
                        <a:t>897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2000"/>
                        </a:lnSpc>
                        <a:spcBef>
                          <a:spcPts val="720"/>
                        </a:spcBef>
                        <a:spcAft>
                          <a:spcPts val="720"/>
                        </a:spcAft>
                      </a:pPr>
                      <a:r>
                        <a:rPr lang="en-US" sz="1800" dirty="0">
                          <a:effectLst/>
                          <a:latin typeface="Times New Roman" panose="02020603050405020304" pitchFamily="18" charset="0"/>
                          <a:cs typeface="Times New Roman" panose="02020603050405020304" pitchFamily="18" charset="0"/>
                        </a:rPr>
                        <a:t>97.077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6638065"/>
                  </a:ext>
                </a:extLst>
              </a:tr>
            </a:tbl>
          </a:graphicData>
        </a:graphic>
      </p:graphicFrame>
    </p:spTree>
    <p:extLst>
      <p:ext uri="{BB962C8B-B14F-4D97-AF65-F5344CB8AC3E}">
        <p14:creationId xmlns:p14="http://schemas.microsoft.com/office/powerpoint/2010/main" val="27074516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II. </a:t>
            </a:r>
            <a:r>
              <a:rPr lang="en-US" dirty="0" err="1"/>
              <a:t>Nghiên</a:t>
            </a:r>
            <a:r>
              <a:rPr lang="en-US" dirty="0"/>
              <a:t> </a:t>
            </a:r>
            <a:r>
              <a:rPr lang="en-US" dirty="0" err="1"/>
              <a:t>cứu</a:t>
            </a:r>
            <a:r>
              <a:rPr lang="en-US" dirty="0"/>
              <a:t> </a:t>
            </a:r>
            <a:r>
              <a:rPr lang="en-US" dirty="0" err="1"/>
              <a:t>ứng</a:t>
            </a:r>
            <a:r>
              <a:rPr lang="en-US" dirty="0"/>
              <a:t> dụng </a:t>
            </a:r>
            <a:r>
              <a:rPr lang="en-US" dirty="0" err="1"/>
              <a:t>thư</a:t>
            </a:r>
            <a:r>
              <a:rPr lang="en-US" dirty="0"/>
              <a:t> </a:t>
            </a:r>
            <a:r>
              <a:rPr lang="en-US" dirty="0" err="1"/>
              <a:t>viện</a:t>
            </a:r>
            <a:r>
              <a:rPr lang="en-US" dirty="0"/>
              <a:t> Tesseract</a:t>
            </a:r>
          </a:p>
        </p:txBody>
      </p:sp>
      <p:sp>
        <p:nvSpPr>
          <p:cNvPr id="3" name="Content Placeholder 2"/>
          <p:cNvSpPr>
            <a:spLocks noGrp="1"/>
          </p:cNvSpPr>
          <p:nvPr>
            <p:ph idx="1"/>
          </p:nvPr>
        </p:nvSpPr>
        <p:spPr>
          <a:xfrm>
            <a:off x="1066800" y="1676400"/>
            <a:ext cx="6879771" cy="3581400"/>
          </a:xfrm>
        </p:spPr>
        <p:txBody>
          <a:bodyPr/>
          <a:lstStyle/>
          <a:p>
            <a:pPr marL="0" indent="0">
              <a:buNone/>
            </a:pPr>
            <a:r>
              <a:rPr lang="en-US" dirty="0" smtClean="0"/>
              <a:t>5. </a:t>
            </a:r>
            <a:r>
              <a:rPr lang="en-US" dirty="0" err="1" smtClean="0"/>
              <a:t>Đánh</a:t>
            </a:r>
            <a:r>
              <a:rPr lang="en-US" dirty="0" smtClean="0"/>
              <a:t> </a:t>
            </a:r>
            <a:r>
              <a:rPr lang="en-US" dirty="0" err="1" smtClean="0"/>
              <a:t>giá</a:t>
            </a:r>
            <a:endParaRPr lang="en-US" dirty="0" smtClean="0"/>
          </a:p>
          <a:p>
            <a:pPr marL="0" indent="0">
              <a:buNone/>
            </a:pPr>
            <a:r>
              <a:rPr lang="en-US" dirty="0" smtClean="0"/>
              <a:t># </a:t>
            </a:r>
            <a:r>
              <a:rPr lang="en-US" dirty="0" err="1" smtClean="0"/>
              <a:t>Độ</a:t>
            </a:r>
            <a:r>
              <a:rPr lang="en-US" dirty="0" smtClean="0"/>
              <a:t> </a:t>
            </a:r>
            <a:r>
              <a:rPr lang="en-US" dirty="0" err="1"/>
              <a:t>chính</a:t>
            </a:r>
            <a:r>
              <a:rPr lang="en-US" dirty="0"/>
              <a:t> </a:t>
            </a:r>
            <a:r>
              <a:rPr lang="en-US" dirty="0" err="1"/>
              <a:t>xác</a:t>
            </a:r>
            <a:r>
              <a:rPr lang="en-US" dirty="0"/>
              <a:t> </a:t>
            </a:r>
            <a:r>
              <a:rPr lang="en-US" dirty="0" err="1"/>
              <a:t>của</a:t>
            </a:r>
            <a:r>
              <a:rPr lang="en-US" dirty="0"/>
              <a:t> </a:t>
            </a:r>
            <a:r>
              <a:rPr lang="en-US" dirty="0" err="1"/>
              <a:t>giải</a:t>
            </a:r>
            <a:r>
              <a:rPr lang="en-US" dirty="0"/>
              <a:t> </a:t>
            </a:r>
            <a:r>
              <a:rPr lang="en-US" dirty="0" err="1"/>
              <a:t>thuật</a:t>
            </a:r>
            <a:r>
              <a:rPr lang="en-US" dirty="0"/>
              <a:t> </a:t>
            </a:r>
            <a:r>
              <a:rPr lang="en-US" dirty="0" err="1"/>
              <a:t>trên</a:t>
            </a:r>
            <a:r>
              <a:rPr lang="en-US" dirty="0"/>
              <a:t> 20 </a:t>
            </a:r>
            <a:r>
              <a:rPr lang="en-US" dirty="0" err="1"/>
              <a:t>ảnh</a:t>
            </a:r>
            <a:r>
              <a:rPr lang="en-US" dirty="0"/>
              <a:t> </a:t>
            </a:r>
            <a:r>
              <a:rPr lang="en-US" dirty="0" err="1"/>
              <a:t>thử</a:t>
            </a:r>
            <a:r>
              <a:rPr lang="en-US" dirty="0"/>
              <a:t> </a:t>
            </a:r>
            <a:r>
              <a:rPr lang="en-US" dirty="0" err="1" smtClean="0"/>
              <a:t>nghiệm</a:t>
            </a:r>
            <a:r>
              <a:rPr lang="en-US" dirty="0" smtClean="0"/>
              <a:t>:</a:t>
            </a:r>
          </a:p>
          <a:p>
            <a:pPr algn="just"/>
            <a:r>
              <a:rPr lang="en-US" dirty="0" err="1" smtClean="0"/>
              <a:t>Số</a:t>
            </a:r>
            <a:r>
              <a:rPr lang="en-US" dirty="0" smtClean="0"/>
              <a:t> </a:t>
            </a:r>
            <a:r>
              <a:rPr lang="en-US" dirty="0" err="1"/>
              <a:t>lần</a:t>
            </a:r>
            <a:r>
              <a:rPr lang="en-US" dirty="0"/>
              <a:t> </a:t>
            </a:r>
            <a:r>
              <a:rPr lang="en-US" dirty="0" err="1"/>
              <a:t>nhận</a:t>
            </a:r>
            <a:r>
              <a:rPr lang="en-US" dirty="0"/>
              <a:t> </a:t>
            </a:r>
            <a:r>
              <a:rPr lang="en-US" dirty="0" err="1"/>
              <a:t>dạng</a:t>
            </a:r>
            <a:r>
              <a:rPr lang="en-US" dirty="0"/>
              <a:t> </a:t>
            </a:r>
            <a:r>
              <a:rPr lang="en-US" dirty="0" err="1"/>
              <a:t>sai</a:t>
            </a:r>
            <a:r>
              <a:rPr lang="en-US" dirty="0"/>
              <a:t> </a:t>
            </a:r>
            <a:r>
              <a:rPr lang="en-US" dirty="0" err="1"/>
              <a:t>ký</a:t>
            </a:r>
            <a:r>
              <a:rPr lang="en-US" dirty="0"/>
              <a:t> </a:t>
            </a:r>
            <a:r>
              <a:rPr lang="en-US" dirty="0" err="1"/>
              <a:t>tự</a:t>
            </a:r>
            <a:r>
              <a:rPr lang="en-US" dirty="0"/>
              <a:t> </a:t>
            </a:r>
            <a:r>
              <a:rPr lang="en-US" dirty="0" err="1"/>
              <a:t>số</a:t>
            </a:r>
            <a:r>
              <a:rPr lang="en-US" dirty="0"/>
              <a:t> “5” </a:t>
            </a:r>
            <a:r>
              <a:rPr lang="en-US" dirty="0" err="1"/>
              <a:t>và</a:t>
            </a:r>
            <a:r>
              <a:rPr lang="en-US" dirty="0"/>
              <a:t> </a:t>
            </a:r>
            <a:r>
              <a:rPr lang="en-US" dirty="0" err="1"/>
              <a:t>ký</a:t>
            </a:r>
            <a:r>
              <a:rPr lang="en-US" dirty="0"/>
              <a:t> </a:t>
            </a:r>
            <a:r>
              <a:rPr lang="en-US" dirty="0" err="1"/>
              <a:t>tự</a:t>
            </a:r>
            <a:r>
              <a:rPr lang="en-US" dirty="0"/>
              <a:t> “S” </a:t>
            </a:r>
            <a:r>
              <a:rPr lang="en-US" dirty="0" err="1"/>
              <a:t>là</a:t>
            </a:r>
            <a:r>
              <a:rPr lang="en-US" dirty="0"/>
              <a:t>: 14/20 = 70% </a:t>
            </a:r>
            <a:r>
              <a:rPr lang="en-US" dirty="0" err="1"/>
              <a:t>và</a:t>
            </a:r>
            <a:r>
              <a:rPr lang="en-US" dirty="0"/>
              <a:t> </a:t>
            </a:r>
            <a:r>
              <a:rPr lang="en-US" dirty="0" err="1"/>
              <a:t>chiếm</a:t>
            </a:r>
            <a:r>
              <a:rPr lang="en-US" dirty="0"/>
              <a:t> 14/27 = 51.852 % </a:t>
            </a:r>
            <a:r>
              <a:rPr lang="en-US" dirty="0" err="1"/>
              <a:t>lỗi</a:t>
            </a:r>
            <a:r>
              <a:rPr lang="en-US" dirty="0"/>
              <a:t> </a:t>
            </a:r>
            <a:r>
              <a:rPr lang="en-US" dirty="0" err="1"/>
              <a:t>nhận</a:t>
            </a:r>
            <a:r>
              <a:rPr lang="en-US" dirty="0"/>
              <a:t> </a:t>
            </a:r>
            <a:r>
              <a:rPr lang="en-US" dirty="0" err="1"/>
              <a:t>dạng</a:t>
            </a:r>
            <a:r>
              <a:rPr lang="en-US" dirty="0"/>
              <a:t> </a:t>
            </a:r>
            <a:r>
              <a:rPr lang="en-US" dirty="0" err="1"/>
              <a:t>ký</a:t>
            </a:r>
            <a:r>
              <a:rPr lang="en-US" dirty="0"/>
              <a:t> </a:t>
            </a:r>
            <a:r>
              <a:rPr lang="en-US" dirty="0" err="1"/>
              <a:t>tự</a:t>
            </a:r>
            <a:r>
              <a:rPr lang="en-US" dirty="0"/>
              <a:t>.</a:t>
            </a:r>
          </a:p>
          <a:p>
            <a:pPr algn="just"/>
            <a:r>
              <a:rPr lang="en-US" dirty="0" err="1" smtClean="0"/>
              <a:t>Số</a:t>
            </a:r>
            <a:r>
              <a:rPr lang="en-US" dirty="0" smtClean="0"/>
              <a:t> </a:t>
            </a:r>
            <a:r>
              <a:rPr lang="en-US" dirty="0" err="1"/>
              <a:t>lần</a:t>
            </a:r>
            <a:r>
              <a:rPr lang="en-US" dirty="0"/>
              <a:t> </a:t>
            </a:r>
            <a:r>
              <a:rPr lang="en-US" dirty="0" err="1"/>
              <a:t>nhận</a:t>
            </a:r>
            <a:r>
              <a:rPr lang="en-US" dirty="0"/>
              <a:t> </a:t>
            </a:r>
            <a:r>
              <a:rPr lang="en-US" dirty="0" err="1"/>
              <a:t>dạng</a:t>
            </a:r>
            <a:r>
              <a:rPr lang="en-US" dirty="0"/>
              <a:t> </a:t>
            </a:r>
            <a:r>
              <a:rPr lang="en-US" dirty="0" err="1"/>
              <a:t>sai</a:t>
            </a:r>
            <a:r>
              <a:rPr lang="en-US" dirty="0"/>
              <a:t> </a:t>
            </a:r>
            <a:r>
              <a:rPr lang="en-US" dirty="0" err="1"/>
              <a:t>dấu</a:t>
            </a:r>
            <a:r>
              <a:rPr lang="en-US" dirty="0"/>
              <a:t> “~” </a:t>
            </a:r>
            <a:r>
              <a:rPr lang="en-US" dirty="0" err="1"/>
              <a:t>trong</a:t>
            </a:r>
            <a:r>
              <a:rPr lang="en-US" dirty="0"/>
              <a:t> </a:t>
            </a:r>
            <a:r>
              <a:rPr lang="en-US" dirty="0" err="1"/>
              <a:t>ký</a:t>
            </a:r>
            <a:r>
              <a:rPr lang="en-US" dirty="0"/>
              <a:t> </a:t>
            </a:r>
            <a:r>
              <a:rPr lang="en-US" dirty="0" err="1"/>
              <a:t>tự</a:t>
            </a:r>
            <a:r>
              <a:rPr lang="en-US" dirty="0"/>
              <a:t> </a:t>
            </a:r>
            <a:r>
              <a:rPr lang="en-US" dirty="0" err="1"/>
              <a:t>tiếng</a:t>
            </a:r>
            <a:r>
              <a:rPr lang="en-US" dirty="0"/>
              <a:t> </a:t>
            </a:r>
            <a:r>
              <a:rPr lang="en-US" dirty="0" err="1"/>
              <a:t>Việt</a:t>
            </a:r>
            <a:r>
              <a:rPr lang="en-US" dirty="0"/>
              <a:t> </a:t>
            </a:r>
            <a:r>
              <a:rPr lang="en-US" dirty="0" err="1"/>
              <a:t>là</a:t>
            </a:r>
            <a:r>
              <a:rPr lang="en-US" dirty="0"/>
              <a:t>: 6/6 = 100% </a:t>
            </a:r>
            <a:r>
              <a:rPr lang="en-US" dirty="0" err="1"/>
              <a:t>và</a:t>
            </a:r>
            <a:r>
              <a:rPr lang="en-US" dirty="0"/>
              <a:t> </a:t>
            </a:r>
            <a:r>
              <a:rPr lang="en-US" dirty="0" err="1"/>
              <a:t>chiếm</a:t>
            </a:r>
            <a:r>
              <a:rPr lang="en-US" dirty="0"/>
              <a:t> 6/27 = 22.222 </a:t>
            </a:r>
            <a:r>
              <a:rPr lang="en-US" dirty="0" err="1"/>
              <a:t>lỗi</a:t>
            </a:r>
            <a:r>
              <a:rPr lang="en-US" dirty="0"/>
              <a:t> </a:t>
            </a:r>
            <a:r>
              <a:rPr lang="en-US" dirty="0" err="1"/>
              <a:t>nhận</a:t>
            </a:r>
            <a:r>
              <a:rPr lang="en-US" dirty="0"/>
              <a:t> </a:t>
            </a:r>
            <a:r>
              <a:rPr lang="en-US" dirty="0" err="1"/>
              <a:t>dạng</a:t>
            </a:r>
            <a:r>
              <a:rPr lang="en-US" dirty="0"/>
              <a:t> </a:t>
            </a:r>
            <a:r>
              <a:rPr lang="en-US" dirty="0" err="1"/>
              <a:t>ký</a:t>
            </a:r>
            <a:r>
              <a:rPr lang="en-US" dirty="0"/>
              <a:t> </a:t>
            </a:r>
            <a:r>
              <a:rPr lang="en-US" dirty="0" err="1"/>
              <a:t>tự</a:t>
            </a:r>
            <a:r>
              <a:rPr lang="en-US" dirty="0"/>
              <a:t>.</a:t>
            </a:r>
          </a:p>
          <a:p>
            <a:pPr marL="0" indent="0">
              <a:buNone/>
            </a:pPr>
            <a:endParaRPr lang="en-US" dirty="0" smtClean="0"/>
          </a:p>
        </p:txBody>
      </p:sp>
    </p:spTree>
    <p:extLst>
      <p:ext uri="{BB962C8B-B14F-4D97-AF65-F5344CB8AC3E}">
        <p14:creationId xmlns:p14="http://schemas.microsoft.com/office/powerpoint/2010/main" val="15103601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II. </a:t>
            </a:r>
            <a:r>
              <a:rPr lang="en-US" dirty="0" err="1"/>
              <a:t>Nghiên</a:t>
            </a:r>
            <a:r>
              <a:rPr lang="en-US" dirty="0"/>
              <a:t> </a:t>
            </a:r>
            <a:r>
              <a:rPr lang="en-US" dirty="0" err="1"/>
              <a:t>cứu</a:t>
            </a:r>
            <a:r>
              <a:rPr lang="en-US" dirty="0"/>
              <a:t> </a:t>
            </a:r>
            <a:r>
              <a:rPr lang="en-US" dirty="0" err="1"/>
              <a:t>ứng</a:t>
            </a:r>
            <a:r>
              <a:rPr lang="en-US" dirty="0"/>
              <a:t> dụng </a:t>
            </a:r>
            <a:r>
              <a:rPr lang="en-US" dirty="0" err="1"/>
              <a:t>thư</a:t>
            </a:r>
            <a:r>
              <a:rPr lang="en-US" dirty="0"/>
              <a:t> </a:t>
            </a:r>
            <a:r>
              <a:rPr lang="en-US" dirty="0" err="1"/>
              <a:t>viện</a:t>
            </a:r>
            <a:r>
              <a:rPr lang="en-US" dirty="0"/>
              <a:t> Tesseract</a:t>
            </a:r>
          </a:p>
        </p:txBody>
      </p:sp>
      <p:sp>
        <p:nvSpPr>
          <p:cNvPr id="3" name="Content Placeholder 2"/>
          <p:cNvSpPr>
            <a:spLocks noGrp="1"/>
          </p:cNvSpPr>
          <p:nvPr>
            <p:ph idx="1"/>
          </p:nvPr>
        </p:nvSpPr>
        <p:spPr>
          <a:xfrm>
            <a:off x="1066801" y="1676399"/>
            <a:ext cx="7413170" cy="4474029"/>
          </a:xfrm>
        </p:spPr>
        <p:txBody>
          <a:bodyPr>
            <a:normAutofit/>
          </a:bodyPr>
          <a:lstStyle/>
          <a:p>
            <a:pPr marL="0" indent="0">
              <a:buNone/>
            </a:pPr>
            <a:r>
              <a:rPr lang="en-US" dirty="0"/>
              <a:t>6</a:t>
            </a:r>
            <a:r>
              <a:rPr lang="en-US" dirty="0" smtClean="0"/>
              <a:t>. Kết </a:t>
            </a:r>
            <a:r>
              <a:rPr lang="en-US" dirty="0" err="1" smtClean="0"/>
              <a:t>luận</a:t>
            </a:r>
            <a:endParaRPr lang="en-US" dirty="0" smtClean="0"/>
          </a:p>
          <a:p>
            <a:r>
              <a:rPr lang="en-US" dirty="0" err="1"/>
              <a:t>Với</a:t>
            </a:r>
            <a:r>
              <a:rPr lang="en-US" dirty="0"/>
              <a:t> </a:t>
            </a:r>
            <a:r>
              <a:rPr lang="en-US" dirty="0" err="1"/>
              <a:t>ảnh</a:t>
            </a:r>
            <a:r>
              <a:rPr lang="en-US" dirty="0"/>
              <a:t> </a:t>
            </a:r>
            <a:r>
              <a:rPr lang="en-US" dirty="0" err="1"/>
              <a:t>đầu</a:t>
            </a:r>
            <a:r>
              <a:rPr lang="en-US" dirty="0"/>
              <a:t> </a:t>
            </a:r>
            <a:r>
              <a:rPr lang="en-US" dirty="0" err="1"/>
              <a:t>vào</a:t>
            </a:r>
            <a:r>
              <a:rPr lang="en-US" dirty="0"/>
              <a:t> </a:t>
            </a:r>
            <a:r>
              <a:rPr lang="en-US" dirty="0" err="1"/>
              <a:t>chất</a:t>
            </a:r>
            <a:r>
              <a:rPr lang="en-US" dirty="0"/>
              <a:t> </a:t>
            </a:r>
            <a:r>
              <a:rPr lang="en-US" dirty="0" err="1"/>
              <a:t>lượng</a:t>
            </a:r>
            <a:r>
              <a:rPr lang="en-US" dirty="0"/>
              <a:t> </a:t>
            </a:r>
            <a:r>
              <a:rPr lang="en-US" dirty="0" err="1"/>
              <a:t>tốt</a:t>
            </a:r>
            <a:r>
              <a:rPr lang="en-US" dirty="0"/>
              <a:t>, </a:t>
            </a:r>
            <a:r>
              <a:rPr lang="en-US" dirty="0" err="1"/>
              <a:t>chương</a:t>
            </a:r>
            <a:r>
              <a:rPr lang="en-US" dirty="0"/>
              <a:t> </a:t>
            </a:r>
            <a:r>
              <a:rPr lang="en-US" dirty="0" err="1"/>
              <a:t>trình</a:t>
            </a:r>
            <a:r>
              <a:rPr lang="en-US" dirty="0"/>
              <a:t> </a:t>
            </a:r>
            <a:r>
              <a:rPr lang="en-US" dirty="0" err="1"/>
              <a:t>cho</a:t>
            </a:r>
            <a:r>
              <a:rPr lang="en-US" dirty="0"/>
              <a:t> kết </a:t>
            </a:r>
            <a:r>
              <a:rPr lang="en-US" dirty="0" err="1"/>
              <a:t>quả</a:t>
            </a:r>
            <a:r>
              <a:rPr lang="en-US" dirty="0"/>
              <a:t> </a:t>
            </a:r>
            <a:r>
              <a:rPr lang="en-US" dirty="0" err="1"/>
              <a:t>khá</a:t>
            </a:r>
            <a:r>
              <a:rPr lang="en-US" dirty="0"/>
              <a:t> </a:t>
            </a:r>
            <a:r>
              <a:rPr lang="en-US" dirty="0" err="1"/>
              <a:t>tốt</a:t>
            </a:r>
            <a:r>
              <a:rPr lang="en-US" dirty="0"/>
              <a:t>:</a:t>
            </a:r>
          </a:p>
          <a:p>
            <a:pPr lvl="1" algn="just"/>
            <a:r>
              <a:rPr lang="en-US" dirty="0" err="1" smtClean="0"/>
              <a:t>Nhận</a:t>
            </a:r>
            <a:r>
              <a:rPr lang="en-US" dirty="0" smtClean="0"/>
              <a:t> </a:t>
            </a:r>
            <a:r>
              <a:rPr lang="en-US" dirty="0" err="1"/>
              <a:t>dạng</a:t>
            </a:r>
            <a:r>
              <a:rPr lang="en-US" dirty="0"/>
              <a:t> </a:t>
            </a:r>
            <a:r>
              <a:rPr lang="en-US" dirty="0" err="1"/>
              <a:t>và</a:t>
            </a:r>
            <a:r>
              <a:rPr lang="en-US" dirty="0"/>
              <a:t> </a:t>
            </a:r>
            <a:r>
              <a:rPr lang="en-US" dirty="0" err="1"/>
              <a:t>trích</a:t>
            </a:r>
            <a:r>
              <a:rPr lang="en-US" dirty="0"/>
              <a:t> xuất </a:t>
            </a:r>
            <a:r>
              <a:rPr lang="en-US" dirty="0" err="1"/>
              <a:t>đối</a:t>
            </a:r>
            <a:r>
              <a:rPr lang="en-US" dirty="0"/>
              <a:t> </a:t>
            </a:r>
            <a:r>
              <a:rPr lang="en-US" dirty="0" err="1"/>
              <a:t>tượng</a:t>
            </a:r>
            <a:r>
              <a:rPr lang="en-US" dirty="0"/>
              <a:t> sử dụng </a:t>
            </a:r>
            <a:r>
              <a:rPr lang="en-US" dirty="0" err="1"/>
              <a:t>thư</a:t>
            </a:r>
            <a:r>
              <a:rPr lang="en-US" dirty="0"/>
              <a:t> </a:t>
            </a:r>
            <a:r>
              <a:rPr lang="en-US" dirty="0" err="1"/>
              <a:t>viện</a:t>
            </a:r>
            <a:r>
              <a:rPr lang="en-US" dirty="0"/>
              <a:t> </a:t>
            </a:r>
            <a:r>
              <a:rPr lang="en-US" dirty="0" err="1"/>
              <a:t>Tensorflow</a:t>
            </a:r>
            <a:r>
              <a:rPr lang="en-US" dirty="0"/>
              <a:t> </a:t>
            </a:r>
            <a:r>
              <a:rPr lang="en-US" dirty="0" err="1"/>
              <a:t>cho</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 100%.</a:t>
            </a:r>
          </a:p>
          <a:p>
            <a:pPr lvl="1" algn="just"/>
            <a:r>
              <a:rPr lang="en-US" dirty="0" smtClean="0"/>
              <a:t>Kỹ </a:t>
            </a:r>
            <a:r>
              <a:rPr lang="en-US" dirty="0" err="1"/>
              <a:t>thuật</a:t>
            </a:r>
            <a:r>
              <a:rPr lang="en-US" dirty="0"/>
              <a:t> </a:t>
            </a:r>
            <a:r>
              <a:rPr lang="en-US" dirty="0" err="1"/>
              <a:t>Phân</a:t>
            </a:r>
            <a:r>
              <a:rPr lang="en-US" dirty="0"/>
              <a:t> </a:t>
            </a:r>
            <a:r>
              <a:rPr lang="en-US" dirty="0" err="1"/>
              <a:t>ngưỡng</a:t>
            </a:r>
            <a:r>
              <a:rPr lang="en-US" dirty="0"/>
              <a:t> </a:t>
            </a:r>
            <a:r>
              <a:rPr lang="en-US" dirty="0" err="1"/>
              <a:t>ảnh</a:t>
            </a:r>
            <a:r>
              <a:rPr lang="en-US" dirty="0"/>
              <a:t> </a:t>
            </a:r>
            <a:r>
              <a:rPr lang="en-US" dirty="0" err="1"/>
              <a:t>và</a:t>
            </a:r>
            <a:r>
              <a:rPr lang="en-US" dirty="0"/>
              <a:t> </a:t>
            </a:r>
            <a:r>
              <a:rPr lang="en-US" dirty="0" err="1"/>
              <a:t>Biến</a:t>
            </a:r>
            <a:r>
              <a:rPr lang="en-US" dirty="0"/>
              <a:t> </a:t>
            </a:r>
            <a:r>
              <a:rPr lang="en-US" dirty="0" err="1"/>
              <a:t>đổi</a:t>
            </a:r>
            <a:r>
              <a:rPr lang="en-US" dirty="0"/>
              <a:t> </a:t>
            </a:r>
            <a:r>
              <a:rPr lang="en-US" dirty="0" err="1"/>
              <a:t>hình</a:t>
            </a:r>
            <a:r>
              <a:rPr lang="en-US" dirty="0"/>
              <a:t> </a:t>
            </a:r>
            <a:r>
              <a:rPr lang="en-US" dirty="0" err="1"/>
              <a:t>thái</a:t>
            </a:r>
            <a:r>
              <a:rPr lang="en-US" dirty="0"/>
              <a:t> để </a:t>
            </a:r>
            <a:r>
              <a:rPr lang="en-US" dirty="0" err="1"/>
              <a:t>xác</a:t>
            </a:r>
            <a:r>
              <a:rPr lang="en-US" dirty="0"/>
              <a:t> </a:t>
            </a:r>
            <a:r>
              <a:rPr lang="en-US" dirty="0" err="1"/>
              <a:t>định</a:t>
            </a:r>
            <a:r>
              <a:rPr lang="en-US" dirty="0"/>
              <a:t> </a:t>
            </a:r>
            <a:r>
              <a:rPr lang="en-US" dirty="0" err="1"/>
              <a:t>các</a:t>
            </a:r>
            <a:r>
              <a:rPr lang="en-US" dirty="0"/>
              <a:t> </a:t>
            </a:r>
            <a:r>
              <a:rPr lang="en-US" dirty="0" err="1"/>
              <a:t>vùng</a:t>
            </a:r>
            <a:r>
              <a:rPr lang="en-US" dirty="0"/>
              <a:t> </a:t>
            </a:r>
            <a:r>
              <a:rPr lang="en-US" dirty="0" err="1"/>
              <a:t>biên</a:t>
            </a:r>
            <a:r>
              <a:rPr lang="en-US" dirty="0"/>
              <a:t> </a:t>
            </a:r>
            <a:r>
              <a:rPr lang="en-US" dirty="0" err="1"/>
              <a:t>bao</a:t>
            </a:r>
            <a:r>
              <a:rPr lang="en-US" dirty="0"/>
              <a:t> </a:t>
            </a:r>
            <a:r>
              <a:rPr lang="en-US" dirty="0" err="1"/>
              <a:t>quanh</a:t>
            </a:r>
            <a:r>
              <a:rPr lang="en-US" dirty="0"/>
              <a:t> </a:t>
            </a:r>
            <a:r>
              <a:rPr lang="en-US" dirty="0" err="1"/>
              <a:t>các</a:t>
            </a:r>
            <a:r>
              <a:rPr lang="en-US" dirty="0"/>
              <a:t> phần </a:t>
            </a:r>
            <a:r>
              <a:rPr lang="en-US" dirty="0" err="1"/>
              <a:t>dữ</a:t>
            </a:r>
            <a:r>
              <a:rPr lang="en-US" dirty="0"/>
              <a:t> </a:t>
            </a:r>
            <a:r>
              <a:rPr lang="en-US" dirty="0" err="1"/>
              <a:t>liệu</a:t>
            </a:r>
            <a:r>
              <a:rPr lang="en-US" dirty="0"/>
              <a:t> </a:t>
            </a:r>
            <a:r>
              <a:rPr lang="en-US" dirty="0" err="1"/>
              <a:t>cho</a:t>
            </a:r>
            <a:r>
              <a:rPr lang="en-US" dirty="0"/>
              <a:t> kết </a:t>
            </a:r>
            <a:r>
              <a:rPr lang="en-US" dirty="0" err="1"/>
              <a:t>quả</a:t>
            </a:r>
            <a:r>
              <a:rPr lang="en-US" dirty="0"/>
              <a:t> </a:t>
            </a:r>
            <a:r>
              <a:rPr lang="en-US" dirty="0" err="1"/>
              <a:t>tốt</a:t>
            </a:r>
            <a:r>
              <a:rPr lang="en-US" dirty="0"/>
              <a:t> 100%.</a:t>
            </a:r>
          </a:p>
          <a:p>
            <a:pPr lvl="1" algn="just"/>
            <a:r>
              <a:rPr lang="en-US" dirty="0" err="1" smtClean="0"/>
              <a:t>Nhận</a:t>
            </a:r>
            <a:r>
              <a:rPr lang="en-US" dirty="0" smtClean="0"/>
              <a:t> </a:t>
            </a:r>
            <a:r>
              <a:rPr lang="en-US" dirty="0" err="1"/>
              <a:t>dạng</a:t>
            </a:r>
            <a:r>
              <a:rPr lang="en-US" dirty="0"/>
              <a:t> </a:t>
            </a:r>
            <a:r>
              <a:rPr lang="en-US" dirty="0" err="1"/>
              <a:t>và</a:t>
            </a:r>
            <a:r>
              <a:rPr lang="en-US" dirty="0"/>
              <a:t> </a:t>
            </a:r>
            <a:r>
              <a:rPr lang="en-US" dirty="0" err="1"/>
              <a:t>trích</a:t>
            </a:r>
            <a:r>
              <a:rPr lang="en-US" dirty="0"/>
              <a:t> xuất </a:t>
            </a:r>
            <a:r>
              <a:rPr lang="en-US" dirty="0" err="1"/>
              <a:t>ký</a:t>
            </a:r>
            <a:r>
              <a:rPr lang="en-US" dirty="0"/>
              <a:t> </a:t>
            </a:r>
            <a:r>
              <a:rPr lang="en-US" dirty="0" err="1"/>
              <a:t>tự</a:t>
            </a:r>
            <a:r>
              <a:rPr lang="en-US" dirty="0"/>
              <a:t> </a:t>
            </a:r>
            <a:r>
              <a:rPr lang="en-US" dirty="0" err="1"/>
              <a:t>quang</a:t>
            </a:r>
            <a:r>
              <a:rPr lang="en-US" dirty="0"/>
              <a:t> </a:t>
            </a:r>
            <a:r>
              <a:rPr lang="en-US" dirty="0" err="1"/>
              <a:t>học</a:t>
            </a:r>
            <a:r>
              <a:rPr lang="en-US" dirty="0"/>
              <a:t> sử dụng </a:t>
            </a:r>
            <a:r>
              <a:rPr lang="en-US" dirty="0" err="1"/>
              <a:t>thư</a:t>
            </a:r>
            <a:r>
              <a:rPr lang="en-US" dirty="0"/>
              <a:t> </a:t>
            </a:r>
            <a:r>
              <a:rPr lang="en-US" dirty="0" err="1"/>
              <a:t>viện</a:t>
            </a:r>
            <a:r>
              <a:rPr lang="en-US" dirty="0"/>
              <a:t> Tesseract </a:t>
            </a:r>
            <a:r>
              <a:rPr lang="en-US" dirty="0" err="1"/>
              <a:t>cho</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khá</a:t>
            </a:r>
            <a:r>
              <a:rPr lang="en-US" dirty="0"/>
              <a:t> </a:t>
            </a:r>
            <a:r>
              <a:rPr lang="en-US" dirty="0" err="1"/>
              <a:t>cao</a:t>
            </a:r>
            <a:r>
              <a:rPr lang="en-US" dirty="0"/>
              <a:t>: 97.077% </a:t>
            </a:r>
            <a:r>
              <a:rPr lang="en-US" dirty="0" err="1"/>
              <a:t>tuy</a:t>
            </a:r>
            <a:r>
              <a:rPr lang="en-US" dirty="0"/>
              <a:t> </a:t>
            </a:r>
            <a:r>
              <a:rPr lang="en-US" dirty="0" err="1"/>
              <a:t>nhiên</a:t>
            </a:r>
            <a:r>
              <a:rPr lang="en-US" dirty="0"/>
              <a:t> có </a:t>
            </a:r>
            <a:r>
              <a:rPr lang="en-US" dirty="0" err="1"/>
              <a:t>điểm</a:t>
            </a:r>
            <a:r>
              <a:rPr lang="en-US" dirty="0"/>
              <a:t> </a:t>
            </a:r>
            <a:r>
              <a:rPr lang="en-US" dirty="0" err="1"/>
              <a:t>yếu</a:t>
            </a:r>
            <a:r>
              <a:rPr lang="en-US" dirty="0"/>
              <a:t> </a:t>
            </a:r>
            <a:r>
              <a:rPr lang="en-US" dirty="0" err="1"/>
              <a:t>khi</a:t>
            </a:r>
            <a:r>
              <a:rPr lang="en-US" dirty="0"/>
              <a:t> </a:t>
            </a:r>
            <a:r>
              <a:rPr lang="en-US" dirty="0" err="1"/>
              <a:t>nhận</a:t>
            </a:r>
            <a:r>
              <a:rPr lang="en-US" dirty="0"/>
              <a:t> </a:t>
            </a:r>
            <a:r>
              <a:rPr lang="en-US" dirty="0" err="1"/>
              <a:t>dạng</a:t>
            </a:r>
            <a:r>
              <a:rPr lang="en-US" dirty="0"/>
              <a:t> </a:t>
            </a:r>
            <a:r>
              <a:rPr lang="en-US" dirty="0" err="1"/>
              <a:t>ký</a:t>
            </a:r>
            <a:r>
              <a:rPr lang="en-US" dirty="0"/>
              <a:t> </a:t>
            </a:r>
            <a:r>
              <a:rPr lang="en-US" dirty="0" err="1"/>
              <a:t>tự</a:t>
            </a:r>
            <a:r>
              <a:rPr lang="en-US" dirty="0"/>
              <a:t> “5” </a:t>
            </a:r>
            <a:r>
              <a:rPr lang="en-US" dirty="0" err="1"/>
              <a:t>và</a:t>
            </a:r>
            <a:r>
              <a:rPr lang="en-US" dirty="0"/>
              <a:t> </a:t>
            </a:r>
            <a:r>
              <a:rPr lang="en-US" dirty="0" err="1"/>
              <a:t>dấu</a:t>
            </a:r>
            <a:r>
              <a:rPr lang="en-US" dirty="0"/>
              <a:t> “~” </a:t>
            </a:r>
            <a:r>
              <a:rPr lang="en-US" dirty="0" err="1"/>
              <a:t>trong</a:t>
            </a:r>
            <a:r>
              <a:rPr lang="en-US" dirty="0"/>
              <a:t> </a:t>
            </a:r>
            <a:r>
              <a:rPr lang="en-US" dirty="0" err="1"/>
              <a:t>ký</a:t>
            </a:r>
            <a:r>
              <a:rPr lang="en-US" dirty="0"/>
              <a:t> </a:t>
            </a:r>
            <a:r>
              <a:rPr lang="en-US" dirty="0" err="1"/>
              <a:t>tự</a:t>
            </a:r>
            <a:r>
              <a:rPr lang="en-US" dirty="0"/>
              <a:t> </a:t>
            </a:r>
            <a:r>
              <a:rPr lang="en-US" dirty="0" err="1"/>
              <a:t>tiếng</a:t>
            </a:r>
            <a:r>
              <a:rPr lang="en-US" dirty="0"/>
              <a:t> </a:t>
            </a:r>
            <a:r>
              <a:rPr lang="en-US" dirty="0" err="1"/>
              <a:t>Việt</a:t>
            </a:r>
            <a:r>
              <a:rPr lang="en-US" dirty="0"/>
              <a:t>.</a:t>
            </a:r>
          </a:p>
          <a:p>
            <a:pPr lvl="1" algn="just"/>
            <a:r>
              <a:rPr lang="en-US" dirty="0" err="1" smtClean="0"/>
              <a:t>Bải</a:t>
            </a:r>
            <a:r>
              <a:rPr lang="en-US" dirty="0" smtClean="0"/>
              <a:t> </a:t>
            </a:r>
            <a:r>
              <a:rPr lang="en-US" dirty="0" err="1"/>
              <a:t>toán</a:t>
            </a:r>
            <a:r>
              <a:rPr lang="en-US" dirty="0"/>
              <a:t> có thể </a:t>
            </a:r>
            <a:r>
              <a:rPr lang="en-US" dirty="0" err="1"/>
              <a:t>phát</a:t>
            </a:r>
            <a:r>
              <a:rPr lang="en-US" dirty="0"/>
              <a:t> triển </a:t>
            </a:r>
            <a:r>
              <a:rPr lang="en-US" dirty="0" err="1"/>
              <a:t>và</a:t>
            </a:r>
            <a:r>
              <a:rPr lang="en-US" dirty="0"/>
              <a:t> </a:t>
            </a:r>
            <a:r>
              <a:rPr lang="en-US" dirty="0" err="1"/>
              <a:t>cải</a:t>
            </a:r>
            <a:r>
              <a:rPr lang="en-US" dirty="0"/>
              <a:t> </a:t>
            </a:r>
            <a:r>
              <a:rPr lang="en-US" dirty="0" err="1"/>
              <a:t>thiện</a:t>
            </a:r>
            <a:r>
              <a:rPr lang="en-US" dirty="0"/>
              <a:t> </a:t>
            </a:r>
            <a:r>
              <a:rPr lang="en-US" dirty="0" err="1"/>
              <a:t>thêm</a:t>
            </a:r>
            <a:r>
              <a:rPr lang="en-US" dirty="0"/>
              <a:t> </a:t>
            </a:r>
            <a:r>
              <a:rPr lang="en-US" dirty="0" err="1"/>
              <a:t>bằng</a:t>
            </a:r>
            <a:r>
              <a:rPr lang="en-US" dirty="0"/>
              <a:t> kỹ </a:t>
            </a:r>
            <a:r>
              <a:rPr lang="en-US" dirty="0" err="1"/>
              <a:t>thuật</a:t>
            </a:r>
            <a:r>
              <a:rPr lang="en-US" dirty="0"/>
              <a:t> </a:t>
            </a:r>
            <a:r>
              <a:rPr lang="en-US" dirty="0" err="1"/>
              <a:t>Biểu</a:t>
            </a:r>
            <a:r>
              <a:rPr lang="en-US" dirty="0"/>
              <a:t> </a:t>
            </a:r>
            <a:r>
              <a:rPr lang="en-US" dirty="0" err="1"/>
              <a:t>thức</a:t>
            </a:r>
            <a:r>
              <a:rPr lang="en-US" dirty="0"/>
              <a:t> </a:t>
            </a:r>
            <a:r>
              <a:rPr lang="en-US" dirty="0" err="1"/>
              <a:t>chính</a:t>
            </a:r>
            <a:r>
              <a:rPr lang="en-US" dirty="0"/>
              <a:t> </a:t>
            </a:r>
            <a:r>
              <a:rPr lang="en-US" dirty="0" err="1"/>
              <a:t>quy</a:t>
            </a:r>
            <a:r>
              <a:rPr lang="en-US" dirty="0"/>
              <a:t>.</a:t>
            </a:r>
          </a:p>
          <a:p>
            <a:pPr marL="0" indent="0">
              <a:buNone/>
            </a:pPr>
            <a:endParaRPr lang="en-US" dirty="0" smtClean="0"/>
          </a:p>
        </p:txBody>
      </p:sp>
    </p:spTree>
    <p:extLst>
      <p:ext uri="{BB962C8B-B14F-4D97-AF65-F5344CB8AC3E}">
        <p14:creationId xmlns:p14="http://schemas.microsoft.com/office/powerpoint/2010/main" val="2407080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1521524"/>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p:nvPr/>
        </p:nvPicPr>
        <p:blipFill>
          <a:blip r:embed="rId3"/>
          <a:stretch>
            <a:fillRect/>
          </a:stretch>
        </p:blipFill>
        <p:spPr>
          <a:xfrm>
            <a:off x="4913629" y="1336997"/>
            <a:ext cx="6744971" cy="3992245"/>
          </a:xfrm>
          <a:prstGeom prst="rect">
            <a:avLst/>
          </a:prstGeom>
        </p:spPr>
      </p:pic>
      <p:sp>
        <p:nvSpPr>
          <p:cNvPr id="9" name="Rectangle 8"/>
          <p:cNvSpPr/>
          <p:nvPr/>
        </p:nvSpPr>
        <p:spPr>
          <a:xfrm>
            <a:off x="4913628" y="5506140"/>
            <a:ext cx="6744971" cy="369332"/>
          </a:xfrm>
          <a:prstGeom prst="rect">
            <a:avLst/>
          </a:prstGeom>
        </p:spPr>
        <p:txBody>
          <a:bodyPr wrap="square">
            <a:spAutoFit/>
          </a:bodyPr>
          <a:lstStyle/>
          <a:p>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3. </a:t>
            </a:r>
            <a:r>
              <a:rPr lang="en-US" dirty="0" err="1">
                <a:latin typeface="Times New Roman" panose="02020603050405020304" pitchFamily="18" charset="0"/>
                <a:ea typeface="Calibri" panose="020F0502020204030204" pitchFamily="34" charset="0"/>
              </a:rPr>
              <a:t>Phát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đường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thẳng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đứng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ảnh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ảnh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endParaRPr lang="en-US" dirty="0"/>
          </a:p>
        </p:txBody>
      </p:sp>
      <p:sp>
        <p:nvSpPr>
          <p:cNvPr id="10" name="Rectangle 9"/>
          <p:cNvSpPr/>
          <p:nvPr/>
        </p:nvSpPr>
        <p:spPr>
          <a:xfrm>
            <a:off x="523875" y="1458396"/>
            <a:ext cx="4092787" cy="369332"/>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2: </a:t>
            </a:r>
            <a:r>
              <a:rPr lang="en-US" i="1" dirty="0" err="1">
                <a:latin typeface="Times New Roman" panose="02020603050405020304" pitchFamily="18" charset="0"/>
                <a:ea typeface="Calibri" panose="020F0502020204030204" pitchFamily="34" charset="0"/>
              </a:rPr>
              <a:t>Quá</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phân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tích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bố</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cục</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trang</a:t>
            </a:r>
            <a:r>
              <a:rPr lang="en-US" dirty="0">
                <a:latin typeface="Times New Roman" panose="02020603050405020304" pitchFamily="18" charset="0"/>
                <a:ea typeface="Calibri" panose="020F0502020204030204" pitchFamily="34" charset="0"/>
              </a:rPr>
              <a:t> </a:t>
            </a:r>
            <a:endParaRPr lang="en-US" dirty="0"/>
          </a:p>
        </p:txBody>
      </p:sp>
      <p:sp>
        <p:nvSpPr>
          <p:cNvPr id="2" name="Rectangle 1"/>
          <p:cNvSpPr/>
          <p:nvPr/>
        </p:nvSpPr>
        <p:spPr>
          <a:xfrm>
            <a:off x="523875" y="1936885"/>
            <a:ext cx="4092787" cy="1935786"/>
          </a:xfrm>
          <a:prstGeom prst="rect">
            <a:avLst/>
          </a:prstGeom>
        </p:spPr>
        <p:txBody>
          <a:bodyPr wrap="square">
            <a:spAutoFit/>
          </a:bodyPr>
          <a:lstStyle/>
          <a:p>
            <a:pPr marL="0" lvl="1" indent="-285750" algn="just">
              <a:lnSpc>
                <a:spcPct val="112000"/>
              </a:lnSpc>
              <a:spcBef>
                <a:spcPts val="720"/>
              </a:spcBef>
              <a:spcAft>
                <a:spcPts val="720"/>
              </a:spcAft>
              <a:buFont typeface="+mj-lt"/>
              <a:buAutoNum type="arabicPeriod"/>
              <a:tabLst>
                <a:tab pos="457200" algn="l"/>
                <a:tab pos="1052830" algn="l"/>
              </a:tabLst>
            </a:pPr>
            <a:r>
              <a:rPr lang="en-US" dirty="0" err="1"/>
              <a:t>Quá</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hình</a:t>
            </a:r>
            <a:r>
              <a:rPr lang="en-US" dirty="0"/>
              <a:t> </a:t>
            </a:r>
            <a:r>
              <a:rPr lang="en-US" dirty="0" err="1"/>
              <a:t>thái</a:t>
            </a:r>
            <a:r>
              <a:rPr lang="en-US" dirty="0"/>
              <a:t> </a:t>
            </a:r>
            <a:r>
              <a:rPr lang="en-US" dirty="0" err="1"/>
              <a:t>từ</a:t>
            </a:r>
            <a:r>
              <a:rPr lang="en-US" dirty="0"/>
              <a:t> </a:t>
            </a:r>
            <a:r>
              <a:rPr lang="en-US" dirty="0" err="1"/>
              <a:t>Leptonica</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đường</a:t>
            </a:r>
            <a:r>
              <a:rPr lang="en-US" dirty="0"/>
              <a:t> </a:t>
            </a:r>
            <a:r>
              <a:rPr lang="en-US" dirty="0" err="1"/>
              <a:t>thẳng</a:t>
            </a:r>
            <a:r>
              <a:rPr lang="en-US" dirty="0"/>
              <a:t> </a:t>
            </a:r>
            <a:r>
              <a:rPr lang="en-US" dirty="0" err="1"/>
              <a:t>đứng</a:t>
            </a:r>
            <a:r>
              <a:rPr lang="en-US" dirty="0"/>
              <a:t> </a:t>
            </a:r>
            <a:r>
              <a:rPr lang="en-US" dirty="0" err="1"/>
              <a:t>và</a:t>
            </a:r>
            <a:r>
              <a:rPr lang="en-US" dirty="0"/>
              <a:t> </a:t>
            </a:r>
            <a:r>
              <a:rPr lang="en-US" dirty="0" err="1"/>
              <a:t>hình</a:t>
            </a:r>
            <a:r>
              <a:rPr lang="en-US" dirty="0"/>
              <a:t> </a:t>
            </a:r>
            <a:r>
              <a:rPr lang="en-US" dirty="0" err="1"/>
              <a:t>ảnh</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này</a:t>
            </a:r>
            <a:r>
              <a:rPr lang="en-US" dirty="0"/>
              <a:t> </a:t>
            </a:r>
            <a:r>
              <a:rPr lang="en-US" dirty="0" err="1"/>
              <a:t>được</a:t>
            </a:r>
            <a:r>
              <a:rPr lang="en-US" dirty="0"/>
              <a:t> </a:t>
            </a:r>
            <a:r>
              <a:rPr lang="en-US" dirty="0" err="1"/>
              <a:t>xóa</a:t>
            </a:r>
            <a:r>
              <a:rPr lang="en-US" dirty="0"/>
              <a:t> </a:t>
            </a:r>
            <a:r>
              <a:rPr lang="en-US" dirty="0" err="1"/>
              <a:t>khỏi</a:t>
            </a:r>
            <a:r>
              <a:rPr lang="en-US" dirty="0"/>
              <a:t> </a:t>
            </a:r>
            <a:r>
              <a:rPr lang="en-US" dirty="0" err="1"/>
              <a:t>hình</a:t>
            </a:r>
            <a:r>
              <a:rPr lang="en-US" dirty="0"/>
              <a:t> </a:t>
            </a:r>
            <a:r>
              <a:rPr lang="en-US" dirty="0" err="1"/>
              <a:t>ảnh</a:t>
            </a:r>
            <a:r>
              <a:rPr lang="en-US" dirty="0"/>
              <a:t> </a:t>
            </a:r>
            <a:r>
              <a:rPr lang="en-US" dirty="0" err="1"/>
              <a:t>đầu</a:t>
            </a:r>
            <a:r>
              <a:rPr lang="en-US" dirty="0"/>
              <a:t> </a:t>
            </a:r>
            <a:r>
              <a:rPr lang="en-US" dirty="0" err="1"/>
              <a:t>vào</a:t>
            </a:r>
            <a:r>
              <a:rPr lang="en-US" dirty="0"/>
              <a:t> </a:t>
            </a:r>
            <a:r>
              <a:rPr lang="en-US" dirty="0" err="1"/>
              <a:t>trước</a:t>
            </a:r>
            <a:r>
              <a:rPr lang="en-US" dirty="0"/>
              <a:t> </a:t>
            </a:r>
            <a:r>
              <a:rPr lang="en-US" dirty="0" err="1"/>
              <a:t>khi</a:t>
            </a:r>
            <a:r>
              <a:rPr lang="en-US" dirty="0"/>
              <a:t> </a:t>
            </a:r>
            <a:r>
              <a:rPr lang="en-US" dirty="0" err="1"/>
              <a:t>chuyển</a:t>
            </a:r>
            <a:r>
              <a:rPr lang="en-US" dirty="0"/>
              <a:t> </a:t>
            </a:r>
            <a:r>
              <a:rPr lang="en-US" dirty="0" err="1"/>
              <a:t>hình</a:t>
            </a:r>
            <a:r>
              <a:rPr lang="en-US" dirty="0"/>
              <a:t> </a:t>
            </a:r>
            <a:r>
              <a:rPr lang="en-US" dirty="0" err="1"/>
              <a:t>ảnh</a:t>
            </a:r>
            <a:r>
              <a:rPr lang="en-US" dirty="0"/>
              <a:t> </a:t>
            </a:r>
            <a:r>
              <a:rPr lang="en-US" dirty="0" err="1"/>
              <a:t>được</a:t>
            </a:r>
            <a:r>
              <a:rPr lang="en-US" dirty="0"/>
              <a:t> </a:t>
            </a:r>
            <a:r>
              <a:rPr lang="en-US" dirty="0" err="1"/>
              <a:t>làm</a:t>
            </a:r>
            <a:r>
              <a:rPr lang="en-US" dirty="0"/>
              <a:t> </a:t>
            </a:r>
            <a:r>
              <a:rPr lang="en-US" dirty="0" err="1"/>
              <a:t>sạch</a:t>
            </a:r>
            <a:r>
              <a:rPr lang="en-US" dirty="0"/>
              <a:t> sang </a:t>
            </a:r>
            <a:r>
              <a:rPr lang="en-US" dirty="0" err="1"/>
              <a:t>phân</a:t>
            </a:r>
            <a:r>
              <a:rPr lang="en-US" dirty="0"/>
              <a:t> </a:t>
            </a:r>
            <a:r>
              <a:rPr lang="en-US" dirty="0" err="1"/>
              <a:t>tích</a:t>
            </a:r>
            <a:r>
              <a:rPr lang="en-US" dirty="0"/>
              <a:t> </a:t>
            </a:r>
            <a:r>
              <a:rPr lang="en-US" dirty="0" err="1"/>
              <a:t>thành</a:t>
            </a:r>
            <a:r>
              <a:rPr lang="en-US" dirty="0"/>
              <a:t> </a:t>
            </a:r>
            <a:r>
              <a:rPr lang="en-US" dirty="0" err="1"/>
              <a:t>phần</a:t>
            </a:r>
            <a:r>
              <a:rPr lang="en-US" dirty="0"/>
              <a:t> </a:t>
            </a:r>
            <a:r>
              <a:rPr lang="en-US" dirty="0" err="1"/>
              <a:t>được</a:t>
            </a:r>
            <a:r>
              <a:rPr lang="en-US" dirty="0"/>
              <a:t> </a:t>
            </a:r>
            <a:r>
              <a:rPr lang="en-US" dirty="0" err="1"/>
              <a:t>kết</a:t>
            </a:r>
            <a:r>
              <a:rPr lang="en-US" dirty="0"/>
              <a:t> </a:t>
            </a:r>
            <a:r>
              <a:rPr lang="en-US" dirty="0" err="1"/>
              <a:t>nối</a:t>
            </a:r>
            <a:r>
              <a:rPr lang="en-US" dirty="0"/>
              <a:t>.</a:t>
            </a:r>
          </a:p>
        </p:txBody>
      </p:sp>
    </p:spTree>
    <p:extLst>
      <p:ext uri="{BB962C8B-B14F-4D97-AF65-F5344CB8AC3E}">
        <p14:creationId xmlns:p14="http://schemas.microsoft.com/office/powerpoint/2010/main" val="9091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1521524"/>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4577380" y="5568742"/>
            <a:ext cx="7278372" cy="369332"/>
          </a:xfrm>
          <a:prstGeom prst="rect">
            <a:avLst/>
          </a:prstGeom>
        </p:spPr>
        <p:txBody>
          <a:bodyPr wrap="square">
            <a:spAutoFit/>
          </a:bodyPr>
          <a:lstStyle/>
          <a:p>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4. </a:t>
            </a:r>
            <a:r>
              <a:rPr lang="en-US" dirty="0" err="1">
                <a:latin typeface="Times New Roman" panose="02020603050405020304" pitchFamily="18" charset="0"/>
                <a:ea typeface="Calibri" panose="020F0502020204030204" pitchFamily="34" charset="0"/>
              </a:rPr>
              <a:t>Phát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thành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phần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Tab-stop </a:t>
            </a:r>
            <a:r>
              <a:rPr lang="en-US" dirty="0" err="1">
                <a:latin typeface="Times New Roman" panose="02020603050405020304" pitchFamily="18" charset="0"/>
                <a:ea typeface="Calibri" panose="020F0502020204030204" pitchFamily="34" charset="0"/>
              </a:rPr>
              <a:t>và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Tab </a:t>
            </a:r>
            <a:r>
              <a:rPr lang="en-US" dirty="0" err="1">
                <a:latin typeface="Times New Roman" panose="02020603050405020304" pitchFamily="18" charset="0"/>
                <a:ea typeface="Calibri" panose="020F0502020204030204" pitchFamily="34" charset="0"/>
              </a:rPr>
              <a:t>từ</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ảnh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đầu</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vào</a:t>
            </a:r>
            <a:endParaRPr lang="en-US" dirty="0"/>
          </a:p>
        </p:txBody>
      </p:sp>
      <p:sp>
        <p:nvSpPr>
          <p:cNvPr id="10" name="Rectangle 9"/>
          <p:cNvSpPr/>
          <p:nvPr/>
        </p:nvSpPr>
        <p:spPr>
          <a:xfrm>
            <a:off x="523875" y="1458396"/>
            <a:ext cx="4092787" cy="369332"/>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2: </a:t>
            </a:r>
            <a:r>
              <a:rPr lang="en-US" i="1" dirty="0" err="1">
                <a:latin typeface="Times New Roman" panose="02020603050405020304" pitchFamily="18" charset="0"/>
                <a:ea typeface="Calibri" panose="020F0502020204030204" pitchFamily="34" charset="0"/>
              </a:rPr>
              <a:t>Quá</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phân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tích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bố</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cục</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trang</a:t>
            </a:r>
            <a:r>
              <a:rPr lang="en-US" dirty="0">
                <a:latin typeface="Times New Roman" panose="02020603050405020304" pitchFamily="18" charset="0"/>
                <a:ea typeface="Calibri" panose="020F0502020204030204" pitchFamily="34" charset="0"/>
              </a:rPr>
              <a:t> </a:t>
            </a:r>
            <a:endParaRPr lang="en-US" dirty="0"/>
          </a:p>
        </p:txBody>
      </p:sp>
      <p:sp>
        <p:nvSpPr>
          <p:cNvPr id="12" name="Rectangle 11"/>
          <p:cNvSpPr/>
          <p:nvPr/>
        </p:nvSpPr>
        <p:spPr>
          <a:xfrm>
            <a:off x="523876" y="1964395"/>
            <a:ext cx="3974902" cy="1953612"/>
          </a:xfrm>
          <a:prstGeom prst="rect">
            <a:avLst/>
          </a:prstGeom>
        </p:spPr>
        <p:txBody>
          <a:bodyPr wrap="square">
            <a:spAutoFit/>
          </a:bodyPr>
          <a:lstStyle/>
          <a:p>
            <a:pPr marL="0" lvl="1" algn="just">
              <a:lnSpc>
                <a:spcPct val="112000"/>
              </a:lnSpc>
              <a:spcBef>
                <a:spcPts val="720"/>
              </a:spcBef>
              <a:spcAft>
                <a:spcPts val="720"/>
              </a:spcAft>
              <a:tabLst>
                <a:tab pos="457200" algn="l"/>
                <a:tab pos="1052830" algn="l"/>
              </a:tabLst>
            </a:pPr>
            <a:r>
              <a:rPr lang="vi-VN" dirty="0"/>
              <a:t>2.	Các thành phần được kết nối tab-stop ứng viên trông giống như chúng có thể ở rìa của một vùng văn bản được tìm thấy và sau đó được nhóm thành các dòng dừng tab.</a:t>
            </a:r>
            <a:endParaRPr lang="en-US" dirty="0"/>
          </a:p>
        </p:txBody>
      </p:sp>
      <p:pic>
        <p:nvPicPr>
          <p:cNvPr id="13" name="Picture 12"/>
          <p:cNvPicPr/>
          <p:nvPr/>
        </p:nvPicPr>
        <p:blipFill>
          <a:blip r:embed="rId3"/>
          <a:stretch>
            <a:fillRect/>
          </a:stretch>
        </p:blipFill>
        <p:spPr>
          <a:xfrm>
            <a:off x="4616661" y="1048702"/>
            <a:ext cx="7041937" cy="4457438"/>
          </a:xfrm>
          <a:prstGeom prst="rect">
            <a:avLst/>
          </a:prstGeom>
        </p:spPr>
      </p:pic>
    </p:spTree>
    <p:extLst>
      <p:ext uri="{BB962C8B-B14F-4D97-AF65-F5344CB8AC3E}">
        <p14:creationId xmlns:p14="http://schemas.microsoft.com/office/powerpoint/2010/main" val="123682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1521524"/>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324015" y="5703797"/>
            <a:ext cx="3580783" cy="369332"/>
          </a:xfrm>
          <a:prstGeom prst="rect">
            <a:avLst/>
          </a:prstGeom>
        </p:spPr>
        <p:txBody>
          <a:bodyPr wrap="square">
            <a:spAutoFit/>
          </a:bodyPr>
          <a:lstStyle/>
          <a:p>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5. </a:t>
            </a:r>
            <a:r>
              <a:rPr lang="en-US" dirty="0" err="1">
                <a:latin typeface="Times New Roman" panose="02020603050405020304" pitchFamily="18" charset="0"/>
                <a:ea typeface="Calibri" panose="020F0502020204030204" pitchFamily="34" charset="0"/>
              </a:rPr>
              <a:t>Phát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Phân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vùng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cột</a:t>
            </a:r>
            <a:endParaRPr lang="en-US" dirty="0"/>
          </a:p>
        </p:txBody>
      </p:sp>
      <p:sp>
        <p:nvSpPr>
          <p:cNvPr id="10" name="Rectangle 9"/>
          <p:cNvSpPr/>
          <p:nvPr/>
        </p:nvSpPr>
        <p:spPr>
          <a:xfrm>
            <a:off x="523875" y="1458396"/>
            <a:ext cx="4092787" cy="369332"/>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2: </a:t>
            </a:r>
            <a:r>
              <a:rPr lang="en-US" i="1" dirty="0" err="1">
                <a:latin typeface="Times New Roman" panose="02020603050405020304" pitchFamily="18" charset="0"/>
                <a:ea typeface="Calibri" panose="020F0502020204030204" pitchFamily="34" charset="0"/>
              </a:rPr>
              <a:t>Quá</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phân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tích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bố</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cục</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trang</a:t>
            </a:r>
            <a:r>
              <a:rPr lang="en-US" dirty="0">
                <a:latin typeface="Times New Roman" panose="02020603050405020304" pitchFamily="18" charset="0"/>
                <a:ea typeface="Calibri" panose="020F0502020204030204" pitchFamily="34" charset="0"/>
              </a:rPr>
              <a:t> </a:t>
            </a:r>
            <a:endParaRPr lang="en-US" dirty="0"/>
          </a:p>
        </p:txBody>
      </p:sp>
      <p:sp>
        <p:nvSpPr>
          <p:cNvPr id="12" name="Rectangle 11"/>
          <p:cNvSpPr/>
          <p:nvPr/>
        </p:nvSpPr>
        <p:spPr>
          <a:xfrm>
            <a:off x="523876" y="1964395"/>
            <a:ext cx="3849188" cy="2550378"/>
          </a:xfrm>
          <a:prstGeom prst="rect">
            <a:avLst/>
          </a:prstGeom>
        </p:spPr>
        <p:txBody>
          <a:bodyPr wrap="square">
            <a:spAutoFit/>
          </a:bodyPr>
          <a:lstStyle/>
          <a:p>
            <a:pPr marL="0" lvl="1" algn="just">
              <a:lnSpc>
                <a:spcPct val="112000"/>
              </a:lnSpc>
              <a:spcBef>
                <a:spcPts val="720"/>
              </a:spcBef>
              <a:spcAft>
                <a:spcPts val="720"/>
              </a:spcAft>
              <a:tabLst>
                <a:tab pos="457200" algn="l"/>
                <a:tab pos="1052830" algn="l"/>
              </a:tabLst>
            </a:pPr>
            <a:r>
              <a:rPr lang="vi-VN" dirty="0"/>
              <a:t>3.	Quét các thành phần được kết nối từ trái sang phải và từ trên xuống dưới, các thành phần được kết nối được phân loại tương tự được tập hợp vào Phân vùng cột (CP), theo ràng buộc rằng không CP nào có thể vượt qua một dòng tab-stops.</a:t>
            </a:r>
            <a:endParaRPr lang="en-US" dirty="0"/>
          </a:p>
        </p:txBody>
      </p:sp>
      <p:pic>
        <p:nvPicPr>
          <p:cNvPr id="11" name="Picture 10"/>
          <p:cNvPicPr/>
          <p:nvPr/>
        </p:nvPicPr>
        <p:blipFill>
          <a:blip r:embed="rId3"/>
          <a:stretch>
            <a:fillRect/>
          </a:stretch>
        </p:blipFill>
        <p:spPr>
          <a:xfrm>
            <a:off x="4498777" y="884172"/>
            <a:ext cx="7231261" cy="4684570"/>
          </a:xfrm>
          <a:prstGeom prst="rect">
            <a:avLst/>
          </a:prstGeom>
        </p:spPr>
      </p:pic>
    </p:spTree>
    <p:extLst>
      <p:ext uri="{BB962C8B-B14F-4D97-AF65-F5344CB8AC3E}">
        <p14:creationId xmlns:p14="http://schemas.microsoft.com/office/powerpoint/2010/main" val="38511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875" y="564451"/>
            <a:ext cx="3974902" cy="1521524"/>
          </a:xfrm>
        </p:spPr>
        <p:txBody>
          <a:bodyPr/>
          <a:lstStyle/>
          <a:p>
            <a:pPr marL="0" indent="0">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viện</a:t>
            </a:r>
            <a:r>
              <a:rPr lang="en-US" dirty="0" smtClean="0">
                <a:latin typeface="Times New Roman" panose="02020603050405020304" pitchFamily="18" charset="0"/>
                <a:cs typeface="Times New Roman" panose="02020603050405020304" pitchFamily="18" charset="0"/>
              </a:rPr>
              <a:t> Tesseract:</a:t>
            </a:r>
          </a:p>
          <a:p>
            <a:pPr marL="0" indent="0">
              <a:buNone/>
            </a:pPr>
            <a:r>
              <a:rPr lang="en-US" dirty="0" smtClean="0">
                <a:latin typeface="Times New Roman" panose="02020603050405020304" pitchFamily="18" charset="0"/>
                <a:cs typeface="Times New Roman" panose="02020603050405020304" pitchFamily="18" charset="0"/>
              </a:rPr>
              <a:t>2.2</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324015" y="5703797"/>
            <a:ext cx="3580783" cy="369332"/>
          </a:xfrm>
          <a:prstGeom prst="rect">
            <a:avLst/>
          </a:prstGeom>
        </p:spPr>
        <p:txBody>
          <a:bodyPr wrap="square">
            <a:spAutoFit/>
          </a:bodyPr>
          <a:lstStyle/>
          <a:p>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6</a:t>
            </a:r>
            <a:r>
              <a:rPr lang="en-US" dirty="0" smtClean="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Phát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hiện</a:t>
            </a:r>
            <a:r>
              <a:rPr lang="en-US" dirty="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các</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Phân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vùng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cột</a:t>
            </a:r>
            <a:endParaRPr lang="en-US" dirty="0"/>
          </a:p>
        </p:txBody>
      </p:sp>
      <p:sp>
        <p:nvSpPr>
          <p:cNvPr id="10" name="Rectangle 9"/>
          <p:cNvSpPr/>
          <p:nvPr/>
        </p:nvSpPr>
        <p:spPr>
          <a:xfrm>
            <a:off x="523875" y="1458396"/>
            <a:ext cx="4092787" cy="369332"/>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Bước</a:t>
            </a:r>
            <a:r>
              <a:rPr lang="en-US" dirty="0">
                <a:latin typeface="Times New Roman" panose="02020603050405020304" pitchFamily="18" charset="0"/>
                <a:ea typeface="Calibri" panose="020F0502020204030204" pitchFamily="34" charset="0"/>
              </a:rPr>
              <a:t> 2: </a:t>
            </a:r>
            <a:r>
              <a:rPr lang="en-US" i="1" dirty="0" err="1">
                <a:latin typeface="Times New Roman" panose="02020603050405020304" pitchFamily="18" charset="0"/>
                <a:ea typeface="Calibri" panose="020F0502020204030204" pitchFamily="34" charset="0"/>
              </a:rPr>
              <a:t>Quá</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trình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phân</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tích</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bố</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cục</a:t>
            </a:r>
            <a:r>
              <a:rPr lang="en-US" i="1" dirty="0">
                <a:latin typeface="Times New Roman" panose="02020603050405020304" pitchFamily="18" charset="0"/>
                <a:ea typeface="Calibri" panose="020F0502020204030204" pitchFamily="34" charset="0"/>
              </a:rPr>
              <a:t> </a:t>
            </a:r>
            <a:r>
              <a:rPr lang="en-US" i="1" dirty="0" err="1">
                <a:latin typeface="Times New Roman" panose="02020603050405020304" pitchFamily="18" charset="0"/>
                <a:ea typeface="Calibri" panose="020F0502020204030204" pitchFamily="34" charset="0"/>
              </a:rPr>
              <a:t>trang</a:t>
            </a:r>
            <a:r>
              <a:rPr lang="en-US" dirty="0">
                <a:latin typeface="Times New Roman" panose="02020603050405020304" pitchFamily="18" charset="0"/>
                <a:ea typeface="Calibri" panose="020F0502020204030204" pitchFamily="34" charset="0"/>
              </a:rPr>
              <a:t> </a:t>
            </a:r>
            <a:endParaRPr lang="en-US" dirty="0"/>
          </a:p>
        </p:txBody>
      </p:sp>
      <p:sp>
        <p:nvSpPr>
          <p:cNvPr id="12" name="Rectangle 11"/>
          <p:cNvSpPr/>
          <p:nvPr/>
        </p:nvSpPr>
        <p:spPr>
          <a:xfrm>
            <a:off x="523876" y="1964395"/>
            <a:ext cx="3849188" cy="2550378"/>
          </a:xfrm>
          <a:prstGeom prst="rect">
            <a:avLst/>
          </a:prstGeom>
        </p:spPr>
        <p:txBody>
          <a:bodyPr wrap="square">
            <a:spAutoFit/>
          </a:bodyPr>
          <a:lstStyle/>
          <a:p>
            <a:pPr marL="0" lvl="1" algn="just">
              <a:lnSpc>
                <a:spcPct val="112000"/>
              </a:lnSpc>
              <a:spcBef>
                <a:spcPts val="720"/>
              </a:spcBef>
              <a:spcAft>
                <a:spcPts val="720"/>
              </a:spcAft>
              <a:tabLst>
                <a:tab pos="457200" algn="l"/>
                <a:tab pos="1052830" algn="l"/>
              </a:tabLst>
            </a:pPr>
            <a:r>
              <a:rPr lang="vi-VN" dirty="0" smtClean="0"/>
              <a:t>4.</a:t>
            </a:r>
            <a:r>
              <a:rPr lang="en-US" dirty="0" smtClean="0"/>
              <a:t> </a:t>
            </a:r>
            <a:r>
              <a:rPr lang="vi-VN" dirty="0" smtClean="0"/>
              <a:t>Chuỗi </a:t>
            </a:r>
            <a:r>
              <a:rPr lang="vi-VN" dirty="0"/>
              <a:t>CP văn bản được chia thành các nhóm không gian đồng nhất, tạo thành các khối văn bản. </a:t>
            </a:r>
            <a:r>
              <a:rPr lang="vi-VN" dirty="0"/>
              <a:t>Bây giờ mỗi chuỗi CP đại diện cho một khu vực ứng cử viên. Thứ tự đọc của các khu vực được xác định bởi một số quy tắc heuristic.</a:t>
            </a:r>
            <a:endParaRPr lang="en-US" dirty="0"/>
          </a:p>
        </p:txBody>
      </p:sp>
      <p:pic>
        <p:nvPicPr>
          <p:cNvPr id="13" name="Picture 12"/>
          <p:cNvPicPr/>
          <p:nvPr/>
        </p:nvPicPr>
        <p:blipFill>
          <a:blip r:embed="rId3"/>
          <a:stretch>
            <a:fillRect/>
          </a:stretch>
        </p:blipFill>
        <p:spPr>
          <a:xfrm>
            <a:off x="4616661" y="750570"/>
            <a:ext cx="7084801" cy="4821555"/>
          </a:xfrm>
          <a:prstGeom prst="rect">
            <a:avLst/>
          </a:prstGeom>
        </p:spPr>
      </p:pic>
    </p:spTree>
    <p:extLst>
      <p:ext uri="{BB962C8B-B14F-4D97-AF65-F5344CB8AC3E}">
        <p14:creationId xmlns:p14="http://schemas.microsoft.com/office/powerpoint/2010/main" val="1014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8)">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273</TotalTime>
  <Words>7764</Words>
  <Application>Microsoft Office PowerPoint</Application>
  <PresentationFormat>Widescreen</PresentationFormat>
  <Paragraphs>455</Paragraphs>
  <Slides>56</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5" baseType="lpstr">
      <vt:lpstr>Arial</vt:lpstr>
      <vt:lpstr>Calibri</vt:lpstr>
      <vt:lpstr>Cambria Math</vt:lpstr>
      <vt:lpstr>Century Gothic</vt:lpstr>
      <vt:lpstr>Times New Roman</vt:lpstr>
      <vt:lpstr>Verdana</vt:lpstr>
      <vt:lpstr>Wingdings</vt:lpstr>
      <vt:lpstr>Savon</vt:lpstr>
      <vt:lpstr>Microsoft Visio Drawing</vt:lpstr>
      <vt:lpstr>Nghiên cứu thư viện nhận dạng ký tự quang học Tesseract và ứng dụng</vt:lpstr>
      <vt:lpstr>I. Tổng quan đề tài</vt:lpstr>
      <vt:lpstr>I. Tổng quan đề tài</vt:lpstr>
      <vt:lpstr>I. Tổng quan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Tổng quan đề tài</vt:lpstr>
      <vt:lpstr>I. Tổng quan đề tài</vt:lpstr>
      <vt:lpstr>II. Nghiên cứu ứng dụng thư viện Tesseract</vt:lpstr>
      <vt:lpstr>II. Nghiên cứu ứng dụng thư viện Tesseract</vt:lpstr>
      <vt:lpstr>II. Nghiên cứu ứng dụng thư viện Tesseract</vt:lpstr>
      <vt:lpstr>PowerPoint Presentation</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lpstr>II. Nghiên cứu ứng dụng thư viện Tesseract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Nghiên cứu thư viện nhận dạng ký tự quang học Tesseract và ứng dụng</dc:title>
  <dc:creator>Tran Nam Khanh</dc:creator>
  <cp:lastModifiedBy>Windows User</cp:lastModifiedBy>
  <cp:revision>226</cp:revision>
  <dcterms:created xsi:type="dcterms:W3CDTF">2020-03-24T14:01:30Z</dcterms:created>
  <dcterms:modified xsi:type="dcterms:W3CDTF">2020-03-31T09:37:01Z</dcterms:modified>
</cp:coreProperties>
</file>